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256" r:id="rId2"/>
    <p:sldId id="300" r:id="rId3"/>
    <p:sldId id="301" r:id="rId4"/>
    <p:sldId id="302" r:id="rId5"/>
    <p:sldId id="257" r:id="rId6"/>
    <p:sldId id="259" r:id="rId7"/>
    <p:sldId id="260" r:id="rId8"/>
    <p:sldId id="262" r:id="rId9"/>
    <p:sldId id="305" r:id="rId10"/>
    <p:sldId id="263" r:id="rId11"/>
    <p:sldId id="264" r:id="rId12"/>
    <p:sldId id="265" r:id="rId13"/>
    <p:sldId id="303" r:id="rId14"/>
    <p:sldId id="345" r:id="rId15"/>
    <p:sldId id="266" r:id="rId16"/>
    <p:sldId id="267" r:id="rId17"/>
    <p:sldId id="306" r:id="rId18"/>
    <p:sldId id="268" r:id="rId19"/>
    <p:sldId id="298" r:id="rId20"/>
    <p:sldId id="297" r:id="rId21"/>
    <p:sldId id="391" r:id="rId22"/>
    <p:sldId id="308" r:id="rId23"/>
    <p:sldId id="309" r:id="rId24"/>
    <p:sldId id="310" r:id="rId25"/>
    <p:sldId id="269" r:id="rId26"/>
    <p:sldId id="393" r:id="rId27"/>
    <p:sldId id="394" r:id="rId28"/>
    <p:sldId id="395" r:id="rId29"/>
    <p:sldId id="392" r:id="rId30"/>
    <p:sldId id="349" r:id="rId31"/>
    <p:sldId id="350" r:id="rId32"/>
    <p:sldId id="352" r:id="rId33"/>
    <p:sldId id="271" r:id="rId34"/>
    <p:sldId id="272" r:id="rId35"/>
    <p:sldId id="353" r:id="rId36"/>
    <p:sldId id="354" r:id="rId37"/>
    <p:sldId id="355" r:id="rId38"/>
    <p:sldId id="356" r:id="rId39"/>
    <p:sldId id="357" r:id="rId40"/>
    <p:sldId id="358" r:id="rId41"/>
    <p:sldId id="359" r:id="rId42"/>
    <p:sldId id="360" r:id="rId43"/>
    <p:sldId id="361" r:id="rId44"/>
    <p:sldId id="362" r:id="rId45"/>
    <p:sldId id="363" r:id="rId46"/>
    <p:sldId id="364" r:id="rId47"/>
    <p:sldId id="365" r:id="rId48"/>
    <p:sldId id="366" r:id="rId49"/>
    <p:sldId id="367" r:id="rId50"/>
    <p:sldId id="368" r:id="rId51"/>
    <p:sldId id="369" r:id="rId52"/>
    <p:sldId id="370" r:id="rId53"/>
    <p:sldId id="371" r:id="rId54"/>
    <p:sldId id="372" r:id="rId55"/>
    <p:sldId id="373" r:id="rId56"/>
    <p:sldId id="383" r:id="rId57"/>
    <p:sldId id="384" r:id="rId58"/>
    <p:sldId id="385" r:id="rId59"/>
    <p:sldId id="387" r:id="rId60"/>
    <p:sldId id="386" r:id="rId61"/>
    <p:sldId id="374" r:id="rId62"/>
    <p:sldId id="375" r:id="rId63"/>
    <p:sldId id="376" r:id="rId64"/>
    <p:sldId id="377" r:id="rId65"/>
    <p:sldId id="378" r:id="rId66"/>
    <p:sldId id="379" r:id="rId67"/>
    <p:sldId id="388" r:id="rId68"/>
    <p:sldId id="389" r:id="rId69"/>
    <p:sldId id="390" r:id="rId70"/>
    <p:sldId id="381" r:id="rId71"/>
    <p:sldId id="382" r:id="rId72"/>
    <p:sldId id="314" r:id="rId73"/>
    <p:sldId id="396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6" autoAdjust="0"/>
    <p:restoredTop sz="94660"/>
  </p:normalViewPr>
  <p:slideViewPr>
    <p:cSldViewPr>
      <p:cViewPr varScale="1">
        <p:scale>
          <a:sx n="67" d="100"/>
          <a:sy n="67" d="100"/>
        </p:scale>
        <p:origin x="139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68422-D6B8-417F-86AF-59F8E3010A73}" type="datetimeFigureOut">
              <a:rPr lang="en-US" smtClean="0"/>
              <a:t>6/1/2014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56246-D634-47F0-8AE4-AB1A0360F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6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B94B88-98F9-4BDA-8BD0-1D2BDFE2AD7A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4915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1138"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Pct val="45000"/>
              <a:buFontTx/>
              <a:buNone/>
            </a:pPr>
            <a:fld id="{959E66CC-88DA-4680-8C8A-6C7A405CF976}" type="slidenum">
              <a:rPr lang="en-US" altLang="en-US"/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Pct val="45000"/>
                <a:buFontTx/>
                <a:buNone/>
              </a:pPr>
              <a:t>1</a:t>
            </a:fld>
            <a:endParaRPr lang="en-US" altLang="en-US"/>
          </a:p>
        </p:txBody>
      </p:sp>
      <p:sp>
        <p:nvSpPr>
          <p:cNvPr id="49156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03928E6D-5CED-4B5E-B360-715C1AB291CF}" type="slidenum">
              <a:rPr lang="en-US" altLang="en-US">
                <a:latin typeface="Arial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>
              <a:latin typeface="Arial" charset="0"/>
            </a:endParaRPr>
          </a:p>
        </p:txBody>
      </p:sp>
      <p:sp>
        <p:nvSpPr>
          <p:cNvPr id="4915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7554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BFB1DC4-6362-4D77-ABA6-B9DA014B3B57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  <p:sp>
        <p:nvSpPr>
          <p:cNvPr id="5017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1138"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Pct val="45000"/>
              <a:buFontTx/>
              <a:buNone/>
            </a:pPr>
            <a:fld id="{6CB16AF4-5849-4311-A771-1AB919720FA0}" type="slidenum">
              <a:rPr lang="en-US" altLang="en-US"/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Pct val="45000"/>
                <a:buFontTx/>
                <a:buNone/>
              </a:pPr>
              <a:t>6</a:t>
            </a:fld>
            <a:endParaRPr lang="en-US" altLang="en-US"/>
          </a:p>
        </p:txBody>
      </p:sp>
      <p:sp>
        <p:nvSpPr>
          <p:cNvPr id="50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92914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175CAE9-3986-4BC8-931E-3E660AE3C769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1138"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Pct val="45000"/>
              <a:buFontTx/>
              <a:buNone/>
            </a:pPr>
            <a:fld id="{573A2886-8B0B-4330-A451-CC57401C2B46}" type="slidenum">
              <a:rPr lang="en-US" altLang="en-US"/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Pct val="45000"/>
                <a:buFontTx/>
                <a:buNone/>
              </a:pPr>
              <a:t>7</a:t>
            </a:fld>
            <a:endParaRPr lang="en-US" altLang="en-US"/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06529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1214051-2098-411F-BFEB-3832E4E07896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68825" cy="34258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99509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E4552F-E604-4211-A876-B9BA72CDE37A}" type="slidenum">
              <a:rPr lang="en-US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 smtClean="0"/>
          </a:p>
        </p:txBody>
      </p:sp>
      <p:sp>
        <p:nvSpPr>
          <p:cNvPr id="532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68825" cy="34258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29106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E4552F-E604-4211-A876-B9BA72CDE37A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  <p:sp>
        <p:nvSpPr>
          <p:cNvPr id="532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68825" cy="34258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59175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989993E-584A-44E4-A9B1-CB8C92C217E3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  <p:sp>
        <p:nvSpPr>
          <p:cNvPr id="542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68825" cy="34258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46926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FB072F-E627-4581-8AE7-C4CD35D0A84A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smtClean="0"/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1138"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Pct val="45000"/>
              <a:buFontTx/>
              <a:buNone/>
            </a:pPr>
            <a:fld id="{205F931F-D002-4ED6-B0DF-38904D03E0A4}" type="slidenum">
              <a:rPr lang="en-US" altLang="en-US"/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Pct val="45000"/>
                <a:buFontTx/>
                <a:buNone/>
              </a:pPr>
              <a:t>15</a:t>
            </a:fld>
            <a:endParaRPr lang="en-US" altLang="en-US"/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27065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27E710C-F9F9-4BF6-8AE5-4A13ED2EC79B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smtClean="0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1138"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Pct val="45000"/>
              <a:buFontTx/>
              <a:buNone/>
            </a:pPr>
            <a:fld id="{089E9037-7D44-4280-8FD8-DB0E3D9D01ED}" type="slidenum">
              <a:rPr lang="en-US" altLang="en-US"/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Pct val="45000"/>
                <a:buFontTx/>
                <a:buNone/>
              </a:pPr>
              <a:t>16</a:t>
            </a:fld>
            <a:endParaRPr lang="en-US" altLang="en-US"/>
          </a:p>
        </p:txBody>
      </p:sp>
      <p:sp>
        <p:nvSpPr>
          <p:cNvPr id="563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1408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/>
            <a:fld id="{66A70676-3123-4D04-B1E7-110F7CA94A6C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 hangingPunct="1"/>
              <a:t>38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1138"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Pct val="45000"/>
              <a:buFontTx/>
              <a:buNone/>
            </a:pPr>
            <a:fld id="{5AB43BF2-0316-4309-8BE0-127880B4C6FF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Pct val="45000"/>
                <a:buFontTx/>
                <a:buNone/>
              </a:pPr>
              <a:t>38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240095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/>
            <a:fld id="{981BDA9F-C3A1-44BB-BFA0-39589626AE06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 hangingPunct="1"/>
              <a:t>39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1138"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Pct val="45000"/>
              <a:buFontTx/>
              <a:buNone/>
            </a:pPr>
            <a:fld id="{0571223A-A1FF-46F5-B9E1-0DEF2BC3E209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Pct val="45000"/>
                <a:buFontTx/>
                <a:buNone/>
              </a:pPr>
              <a:t>39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63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78413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/>
            <a:fld id="{7D0B5E92-D95D-4ED1-B5FA-205123AA1B73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 hangingPunct="1"/>
              <a:t>40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837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1138"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Pct val="45000"/>
              <a:buFontTx/>
              <a:buNone/>
            </a:pPr>
            <a:fld id="{FDA3FDE0-40C5-46D3-AA70-6471712B20E1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Pct val="45000"/>
                <a:buFontTx/>
                <a:buNone/>
              </a:pPr>
              <a:t>40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83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32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84241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/>
            <a:fld id="{552CE970-19F2-4F23-A2EE-FB4D44CC61A0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 hangingPunct="1"/>
              <a:t>45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222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1138"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Pct val="45000"/>
              <a:buFontTx/>
              <a:buNone/>
            </a:pPr>
            <a:fld id="{C859FBEE-AC7A-49FA-93D0-321CE95F4D78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Pct val="45000"/>
                <a:buFontTx/>
                <a:buNone/>
              </a:pPr>
              <a:t>45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2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32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007244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/>
            <a:fld id="{74615479-893A-4B44-B2A9-A39CC3A80784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 hangingPunct="1"/>
              <a:t>46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325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1138"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Pct val="45000"/>
              <a:buFontTx/>
              <a:buNone/>
            </a:pPr>
            <a:fld id="{2035EE54-5BA5-4724-8171-6AA7BB692D5B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Pct val="45000"/>
                <a:buFontTx/>
                <a:buNone/>
              </a:pPr>
              <a:t>46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063823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/>
            <a:fld id="{354792C9-F078-4D49-B62E-EEF8C8DA6BC1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 hangingPunct="1"/>
              <a:t>48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427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1138"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Pct val="45000"/>
              <a:buFontTx/>
              <a:buNone/>
            </a:pPr>
            <a:fld id="{7A23727B-687B-432B-A5F6-16EF6A969374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Pct val="45000"/>
                <a:buFontTx/>
                <a:buNone/>
              </a:pPr>
              <a:t>48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4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858874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/>
            <a:fld id="{354792C9-F078-4D49-B62E-EEF8C8DA6BC1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 hangingPunct="1"/>
              <a:t>49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427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1138"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Pct val="45000"/>
              <a:buFontTx/>
              <a:buNone/>
            </a:pPr>
            <a:fld id="{7A23727B-687B-432B-A5F6-16EF6A969374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Pct val="45000"/>
                <a:buFontTx/>
                <a:buNone/>
              </a:pPr>
              <a:t>49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4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789281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/>
            <a:fld id="{BEC4A9A2-8CB9-4FDE-B953-ED1DDFBCCC4E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 hangingPunct="1"/>
              <a:t>51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939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1138"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Pct val="45000"/>
              <a:buFontTx/>
              <a:buNone/>
            </a:pPr>
            <a:fld id="{16B2B2BB-758E-4313-9C23-1B71502E8F5B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Pct val="45000"/>
                <a:buFontTx/>
                <a:buNone/>
              </a:pPr>
              <a:t>51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32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928634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1138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/>
            <a:fld id="{BEC4A9A2-8CB9-4FDE-B953-ED1DDFBCCC4E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 hangingPunct="1"/>
              <a:t>52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939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1138"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Pct val="45000"/>
              <a:buFontTx/>
              <a:buNone/>
            </a:pPr>
            <a:fld id="{16B2B2BB-758E-4313-9C23-1B71502E8F5B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Pct val="45000"/>
                <a:buFontTx/>
                <a:buNone/>
              </a:pPr>
              <a:t>52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32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74823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e.eti.pg.gda.pl/fpgalab/zadania.spartan3/zad_vga_struktura_pliku_bmp_en.html" TargetMode="External"/><Relationship Id="rId2" Type="http://schemas.openxmlformats.org/officeDocument/2006/relationships/hyperlink" Target="http://en.wikipedia.org/wiki/BMP_file_forma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708025" y="1177925"/>
            <a:ext cx="7910513" cy="160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  <a:latin typeface="Tahoma" pitchFamily="32" charset="0"/>
              </a:rPr>
              <a:t>IMAGE COMPRESSION </a:t>
            </a:r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2992438" y="2768600"/>
            <a:ext cx="5843587" cy="373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GVHD: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Lê</a:t>
            </a:r>
            <a:r>
              <a:rPr lang="en-US" altLang="en-US" sz="2400" b="1" dirty="0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Thành</a:t>
            </a:r>
            <a:r>
              <a:rPr lang="en-US" altLang="en-US" sz="2400" b="1" dirty="0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Sách</a:t>
            </a:r>
            <a:endParaRPr lang="en-US" altLang="en-US" sz="2400" b="1" dirty="0" smtClean="0">
              <a:solidFill>
                <a:srgbClr val="002060"/>
              </a:solidFill>
              <a:latin typeface="Times New Roman" pitchFamily="16" charset="0"/>
              <a:cs typeface="Times New Roman" pitchFamily="16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2400" b="1" dirty="0">
              <a:solidFill>
                <a:srgbClr val="002060"/>
              </a:solidFill>
              <a:latin typeface="Times New Roman" pitchFamily="16" charset="0"/>
              <a:cs typeface="Times New Roman" pitchFamily="16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rgbClr val="002060"/>
                </a:solidFill>
              </a:rPr>
              <a:t>SV: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2000" b="1" dirty="0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	1.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Nguyễn</a:t>
            </a:r>
            <a:r>
              <a:rPr lang="en-US" altLang="en-US" sz="2000" b="1" dirty="0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Anh</a:t>
            </a:r>
            <a:r>
              <a:rPr lang="en-US" altLang="en-US" sz="2000" b="1" dirty="0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 Minh		51001947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2000" b="1" dirty="0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	2.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Nguyễn</a:t>
            </a:r>
            <a:r>
              <a:rPr lang="en-US" altLang="en-US" sz="2000" b="1" dirty="0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Xuân</a:t>
            </a:r>
            <a:r>
              <a:rPr lang="en-US" altLang="en-US" sz="2000" b="1" dirty="0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Thành</a:t>
            </a:r>
            <a:r>
              <a:rPr lang="en-US" altLang="en-US" sz="2000" b="1" dirty="0">
                <a:solidFill>
                  <a:srgbClr val="002060"/>
                </a:solidFill>
                <a:latin typeface="Times New Roman" pitchFamily="16" charset="0"/>
                <a:cs typeface="Times New Roman" pitchFamily="16" charset="0"/>
              </a:rPr>
              <a:t>		51003010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2000" b="1" dirty="0">
              <a:solidFill>
                <a:srgbClr val="002060"/>
              </a:solidFill>
              <a:latin typeface="Times New Roman" pitchFamily="16" charset="0"/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24375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Introduction</a:t>
            </a:r>
          </a:p>
        </p:txBody>
      </p:sp>
      <p:sp>
        <p:nvSpPr>
          <p:cNvPr id="5123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smtClean="0"/>
              <a:t>JPEG (Join Photographic Experts Group)</a:t>
            </a:r>
          </a:p>
          <a:p>
            <a:pPr>
              <a:defRPr/>
            </a:pPr>
            <a:r>
              <a:rPr lang="en-US" smtClean="0"/>
              <a:t>The JPEG specification document is divided into </a:t>
            </a:r>
            <a:r>
              <a:rPr lang="en-US"/>
              <a:t>4</a:t>
            </a:r>
            <a:r>
              <a:rPr lang="en-US" smtClean="0"/>
              <a:t> part</a:t>
            </a:r>
          </a:p>
          <a:p>
            <a:pPr lvl="1">
              <a:defRPr/>
            </a:pPr>
            <a:r>
              <a:rPr lang="en-US" smtClean="0"/>
              <a:t>Requirements and Guidelines, Document number ITU-T T.81 or ISO/IEC 10918-1.</a:t>
            </a:r>
          </a:p>
          <a:p>
            <a:pPr lvl="1">
              <a:defRPr/>
            </a:pPr>
            <a:r>
              <a:rPr lang="en-US" smtClean="0"/>
              <a:t>Compliance testing, Document number ITU-T T.83 or ISO/IEC 10918-2. </a:t>
            </a:r>
          </a:p>
          <a:p>
            <a:pPr lvl="1">
              <a:defRPr/>
            </a:pPr>
            <a:r>
              <a:rPr lang="fr-FR" smtClean="0"/>
              <a:t>Extensions, Document number ITU-T T.84 or ISO/IEC 10918-3.</a:t>
            </a:r>
          </a:p>
          <a:p>
            <a:pPr lvl="1">
              <a:defRPr/>
            </a:pPr>
            <a:r>
              <a:rPr lang="en-US" i="0" smtClean="0"/>
              <a:t>Reg</a:t>
            </a:r>
            <a:r>
              <a:rPr lang="en-US" i="0" cap="small" smtClean="0"/>
              <a:t>i</a:t>
            </a:r>
            <a:r>
              <a:rPr lang="en-US" i="0" smtClean="0"/>
              <a:t>stration profile, tags, colour space,…, </a:t>
            </a:r>
            <a:r>
              <a:rPr lang="fr-FR" smtClean="0"/>
              <a:t>Document number ITU-T T.86 or ISO/IEC 10918-4.</a:t>
            </a:r>
            <a:endParaRPr lang="en-US" cap="small" smtClean="0"/>
          </a:p>
          <a:p>
            <a:pPr>
              <a:defRPr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7372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Introduction</a:t>
            </a:r>
          </a:p>
        </p:txBody>
      </p:sp>
      <p:sp>
        <p:nvSpPr>
          <p:cNvPr id="512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Jpeg have 4 modes of operation:</a:t>
            </a:r>
          </a:p>
          <a:p>
            <a:pPr lvl="1">
              <a:defRPr/>
            </a:pPr>
            <a:r>
              <a:rPr lang="en-US" smtClean="0"/>
              <a:t>Sequential DCT-based</a:t>
            </a:r>
            <a:endParaRPr lang="en-US"/>
          </a:p>
          <a:p>
            <a:pPr lvl="1">
              <a:defRPr/>
            </a:pPr>
            <a:r>
              <a:rPr lang="en-US"/>
              <a:t>P</a:t>
            </a:r>
            <a:r>
              <a:rPr lang="en-US" smtClean="0"/>
              <a:t>rogressive DCT-based</a:t>
            </a:r>
            <a:endParaRPr lang="en-US"/>
          </a:p>
          <a:p>
            <a:pPr lvl="1">
              <a:defRPr/>
            </a:pPr>
            <a:r>
              <a:rPr lang="en-US" smtClean="0"/>
              <a:t>Lossless</a:t>
            </a:r>
          </a:p>
          <a:p>
            <a:pPr lvl="1">
              <a:defRPr/>
            </a:pPr>
            <a:r>
              <a:rPr lang="en-US"/>
              <a:t>H</a:t>
            </a:r>
            <a:r>
              <a:rPr lang="en-US" smtClean="0"/>
              <a:t>ierarchical</a:t>
            </a:r>
            <a:endParaRPr lang="en-US" cap="small" smtClean="0"/>
          </a:p>
          <a:p>
            <a:pPr>
              <a:defRPr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9761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JPEG coding processing steps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6148" name="Picture 5" descr="[Graphic: Figure 9-1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475" y="2092325"/>
            <a:ext cx="502920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447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71800"/>
            <a:ext cx="7772400" cy="13620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dirty="0" err="1" smtClean="0"/>
              <a:t>EnCode</a:t>
            </a:r>
            <a:endParaRPr dirty="0" smtClean="0"/>
          </a:p>
        </p:txBody>
      </p:sp>
      <p:sp>
        <p:nvSpPr>
          <p:cNvPr id="4099" name="Text Placeholder 3"/>
          <p:cNvSpPr>
            <a:spLocks noGrp="1"/>
          </p:cNvSpPr>
          <p:nvPr>
            <p:ph type="body" idx="1"/>
          </p:nvPr>
        </p:nvSpPr>
        <p:spPr>
          <a:xfrm>
            <a:off x="736600" y="4606925"/>
            <a:ext cx="7696200" cy="523875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6036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1066800" y="290945"/>
            <a:ext cx="7010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defPPr>
              <a:defRPr lang="en-US"/>
            </a:defPPr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latin typeface="+mj-lt"/>
                <a:ea typeface="+mj-ea"/>
                <a:cs typeface="+mj-cs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en-US" altLang="en-US" dirty="0"/>
              <a:t>Encode processes</a:t>
            </a: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762000" y="1219200"/>
            <a:ext cx="7620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6550" indent="-336550"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 Load Bitmap Image (BM) content (sizes, pixels) into buffer with padded sizes to the sizes which is a multiple of 8.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2/ Initialize: Quantize table; Huffman code table, coefficient coding categories for DC &amp; AC coefficient.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Convert </a:t>
            </a:r>
            <a:r>
              <a:rPr lang="en-US" alt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space from GRB to </a:t>
            </a:r>
            <a:r>
              <a:rPr lang="en-US" alt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YCrCb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3/ With each data unit, perform DCT, quantization, zigzag reorder.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4/ </a:t>
            </a:r>
            <a:r>
              <a:rPr lang="en-US" alt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Aplpy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Huffman encode on DC, ACs of data units.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5/ Write image into storage.</a:t>
            </a:r>
          </a:p>
        </p:txBody>
      </p:sp>
    </p:spTree>
    <p:extLst>
      <p:ext uri="{BB962C8B-B14F-4D97-AF65-F5344CB8AC3E}">
        <p14:creationId xmlns:p14="http://schemas.microsoft.com/office/powerpoint/2010/main" val="423700620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457200" y="457200"/>
            <a:ext cx="7010400" cy="93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defPPr>
              <a:defRPr lang="en-US"/>
            </a:defPPr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latin typeface="+mj-lt"/>
                <a:ea typeface="+mj-ea"/>
                <a:cs typeface="+mj-cs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en-US" altLang="en-US" dirty="0"/>
              <a:t>Bitmap header</a:t>
            </a: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28600" y="1524000"/>
            <a:ext cx="8763000" cy="343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339725" indent="-339725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buFont typeface="Arial" charset="0"/>
              <a:buChar char="•"/>
              <a:defRPr/>
            </a:pPr>
            <a:r>
              <a:rPr lang="en-US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Bitmap Header’s length = 54 bytes</a:t>
            </a:r>
          </a:p>
          <a:p>
            <a:pPr lvl="1">
              <a:buFont typeface="Wingdings" charset="2"/>
              <a:buChar char=""/>
              <a:defRPr/>
            </a:pPr>
            <a:r>
              <a:rPr lang="en-US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0</a:t>
            </a:r>
            <a:r>
              <a:rPr lang="en-US" sz="2400" baseline="300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th</a:t>
            </a:r>
            <a:r>
              <a:rPr lang="en-US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-1</a:t>
            </a:r>
            <a:r>
              <a:rPr lang="en-US" sz="2400" baseline="300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st</a:t>
            </a:r>
            <a:r>
              <a:rPr lang="en-US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 bytes:  0x42 0x4D, same as “B” “M” in ASCII</a:t>
            </a:r>
          </a:p>
          <a:p>
            <a:pPr lvl="1">
              <a:buFont typeface="Wingdings" charset="2"/>
              <a:buChar char=""/>
              <a:defRPr/>
            </a:pPr>
            <a:r>
              <a:rPr lang="en-US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18</a:t>
            </a:r>
            <a:r>
              <a:rPr lang="en-US" sz="2400" baseline="300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th</a:t>
            </a:r>
            <a:r>
              <a:rPr lang="en-US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-21th bytes: Bitmap image width in pixel:</a:t>
            </a:r>
          </a:p>
          <a:p>
            <a:pPr marL="342900">
              <a:buClrTx/>
              <a:buFontTx/>
              <a:buNone/>
              <a:defRPr/>
            </a:pPr>
            <a:r>
              <a:rPr lang="en-US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	width = byte[18] + (byte[19] * 2</a:t>
            </a:r>
            <a:r>
              <a:rPr lang="en-US" sz="2400" baseline="300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8</a:t>
            </a:r>
            <a:r>
              <a:rPr lang="en-US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) + (byte[20] * 2</a:t>
            </a:r>
            <a:r>
              <a:rPr lang="en-US" sz="2400" baseline="300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16</a:t>
            </a:r>
            <a:r>
              <a:rPr lang="en-US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) + (byte[21] * 2</a:t>
            </a:r>
            <a:r>
              <a:rPr lang="en-US" sz="2400" baseline="300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24</a:t>
            </a:r>
            <a:r>
              <a:rPr lang="en-US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)</a:t>
            </a:r>
          </a:p>
          <a:p>
            <a:pPr lvl="1">
              <a:buFont typeface="Wingdings" charset="2"/>
              <a:buChar char=""/>
              <a:defRPr/>
            </a:pPr>
            <a:r>
              <a:rPr lang="en-US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22th-25</a:t>
            </a:r>
            <a:r>
              <a:rPr lang="en-US" sz="2400" baseline="300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th</a:t>
            </a:r>
            <a:r>
              <a:rPr lang="en-US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 bytes: bitmap image height in pixel:</a:t>
            </a:r>
          </a:p>
          <a:p>
            <a:pPr marL="342900">
              <a:buClrTx/>
              <a:buFontTx/>
              <a:buNone/>
              <a:defRPr/>
            </a:pPr>
            <a:r>
              <a:rPr lang="en-US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	</a:t>
            </a:r>
            <a:r>
              <a:rPr lang="nb-NO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height = byte[22] + (byte[23] * 2</a:t>
            </a:r>
            <a:r>
              <a:rPr lang="nb-NO" sz="2400" baseline="300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8</a:t>
            </a:r>
            <a:r>
              <a:rPr lang="nb-NO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) + (byte[24] * 2</a:t>
            </a:r>
            <a:r>
              <a:rPr lang="nb-NO" sz="2400" baseline="300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16</a:t>
            </a:r>
            <a:r>
              <a:rPr lang="nb-NO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) + (byte[25] * 2</a:t>
            </a:r>
            <a:r>
              <a:rPr lang="nb-NO" sz="2400" baseline="300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24</a:t>
            </a:r>
            <a:r>
              <a:rPr lang="nb-NO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)</a:t>
            </a:r>
          </a:p>
          <a:p>
            <a:pPr lvl="1">
              <a:buFont typeface="Wingdings" charset="2"/>
              <a:buChar char=""/>
              <a:defRPr/>
            </a:pPr>
            <a:r>
              <a:rPr lang="nb-NO" sz="2400" smtClean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28th-29th bytes: number of bit per pixel. The value is 24 with true colour</a:t>
            </a:r>
          </a:p>
        </p:txBody>
      </p:sp>
    </p:spTree>
    <p:extLst>
      <p:ext uri="{BB962C8B-B14F-4D97-AF65-F5344CB8AC3E}">
        <p14:creationId xmlns:p14="http://schemas.microsoft.com/office/powerpoint/2010/main" val="56106102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0" y="228600"/>
            <a:ext cx="91440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defPPr>
              <a:defRPr lang="en-US"/>
            </a:defPPr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latin typeface="+mj-lt"/>
                <a:ea typeface="+mj-ea"/>
                <a:cs typeface="+mj-cs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en-US" altLang="en-US" dirty="0"/>
              <a:t>Check Bitmap file and calculate image sizes</a:t>
            </a:r>
          </a:p>
        </p:txBody>
      </p:sp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95250" y="1828800"/>
            <a:ext cx="8936038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FILE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*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fp_bitmap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</a:t>
            </a:r>
            <a:r>
              <a:rPr lang="en-US" altLang="en-US" sz="1600" dirty="0" err="1">
                <a:solidFill>
                  <a:srgbClr val="880000"/>
                </a:solidFill>
                <a:latin typeface="Consolas" pitchFamily="49" charset="0"/>
              </a:rPr>
              <a:t>fopen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bitmap_name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>
                <a:solidFill>
                  <a:srgbClr val="A31515"/>
                </a:solidFill>
                <a:latin typeface="Consolas" pitchFamily="49" charset="0"/>
              </a:rPr>
              <a:t>"</a:t>
            </a:r>
            <a:r>
              <a:rPr lang="en-US" altLang="en-US" sz="1600" dirty="0" err="1">
                <a:solidFill>
                  <a:srgbClr val="A31515"/>
                </a:solidFill>
                <a:latin typeface="Consolas" pitchFamily="49" charset="0"/>
              </a:rPr>
              <a:t>rb</a:t>
            </a:r>
            <a:r>
              <a:rPr lang="en-US" altLang="en-US" sz="1600" dirty="0">
                <a:solidFill>
                  <a:srgbClr val="A31515"/>
                </a:solidFill>
                <a:latin typeface="Consolas" pitchFamily="49" charset="0"/>
              </a:rPr>
              <a:t>"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if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(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fp_bitmap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==</a:t>
            </a:r>
            <a:r>
              <a:rPr lang="en-US" altLang="en-US" sz="1600" dirty="0">
                <a:solidFill>
                  <a:srgbClr val="A000A0"/>
                </a:solidFill>
                <a:latin typeface="Consolas" pitchFamily="49" charset="0"/>
              </a:rPr>
              <a:t>NULL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 </a:t>
            </a:r>
            <a:r>
              <a:rPr lang="en-US" altLang="en-US" sz="1600" dirty="0" err="1">
                <a:solidFill>
                  <a:srgbClr val="880000"/>
                </a:solidFill>
                <a:latin typeface="Consolas" pitchFamily="49" charset="0"/>
              </a:rPr>
              <a:t>exitmessage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>
                <a:solidFill>
                  <a:srgbClr val="A31515"/>
                </a:solidFill>
                <a:latin typeface="Consolas" pitchFamily="49" charset="0"/>
              </a:rPr>
              <a:t>"Cannot open bitmap </a:t>
            </a:r>
            <a:r>
              <a:rPr lang="en-US" altLang="en-US" sz="1600" dirty="0" err="1">
                <a:solidFill>
                  <a:srgbClr val="A31515"/>
                </a:solidFill>
                <a:latin typeface="Consolas" pitchFamily="49" charset="0"/>
              </a:rPr>
              <a:t>file.File</a:t>
            </a:r>
            <a:r>
              <a:rPr lang="en-US" altLang="en-US" sz="1600" dirty="0">
                <a:solidFill>
                  <a:srgbClr val="A31515"/>
                </a:solidFill>
                <a:latin typeface="Consolas" pitchFamily="49" charset="0"/>
              </a:rPr>
              <a:t> not found ?"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if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(</a:t>
            </a:r>
            <a:r>
              <a:rPr lang="en-US" altLang="en-US" sz="1600" dirty="0" err="1">
                <a:solidFill>
                  <a:srgbClr val="A000A0"/>
                </a:solidFill>
                <a:latin typeface="Consolas" pitchFamily="49" charset="0"/>
              </a:rPr>
              <a:t>fread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TMPBUF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,1,54,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fp_bitmap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)!=54)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 err="1">
                <a:solidFill>
                  <a:srgbClr val="880000"/>
                </a:solidFill>
                <a:latin typeface="Consolas" pitchFamily="49" charset="0"/>
              </a:rPr>
              <a:t>exitmessage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>
                <a:solidFill>
                  <a:srgbClr val="A31515"/>
                </a:solidFill>
                <a:latin typeface="Consolas" pitchFamily="49" charset="0"/>
              </a:rPr>
              <a:t>"Need a </a:t>
            </a:r>
            <a:r>
              <a:rPr lang="en-US" altLang="en-US" sz="1600" dirty="0" err="1">
                <a:solidFill>
                  <a:srgbClr val="A31515"/>
                </a:solidFill>
                <a:latin typeface="Consolas" pitchFamily="49" charset="0"/>
              </a:rPr>
              <a:t>truecolor</a:t>
            </a:r>
            <a:r>
              <a:rPr lang="en-US" altLang="en-US" sz="1600" dirty="0">
                <a:solidFill>
                  <a:srgbClr val="A31515"/>
                </a:solidFill>
                <a:latin typeface="Consolas" pitchFamily="49" charset="0"/>
              </a:rPr>
              <a:t> BMP to encode."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if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((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TMPBUF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[0]!=</a:t>
            </a:r>
            <a:r>
              <a:rPr lang="en-US" altLang="en-US" sz="1600" dirty="0">
                <a:solidFill>
                  <a:srgbClr val="A31515"/>
                </a:solidFill>
                <a:latin typeface="Consolas" pitchFamily="49" charset="0"/>
              </a:rPr>
              <a:t>'B'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)||(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TMPBUF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[1]!=</a:t>
            </a:r>
            <a:r>
              <a:rPr lang="en-US" altLang="en-US" sz="1600" dirty="0">
                <a:solidFill>
                  <a:srgbClr val="A31515"/>
                </a:solidFill>
                <a:latin typeface="Consolas" pitchFamily="49" charset="0"/>
              </a:rPr>
              <a:t>'M'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)||(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TMPBUF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[28]!=24))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 err="1">
                <a:solidFill>
                  <a:srgbClr val="880000"/>
                </a:solidFill>
                <a:latin typeface="Consolas" pitchFamily="49" charset="0"/>
              </a:rPr>
              <a:t>exitmessage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>
                <a:solidFill>
                  <a:srgbClr val="A31515"/>
                </a:solidFill>
                <a:latin typeface="Consolas" pitchFamily="49" charset="0"/>
              </a:rPr>
              <a:t>"Need a </a:t>
            </a:r>
            <a:r>
              <a:rPr lang="en-US" altLang="en-US" sz="1600" dirty="0" err="1">
                <a:solidFill>
                  <a:srgbClr val="A31515"/>
                </a:solidFill>
                <a:latin typeface="Consolas" pitchFamily="49" charset="0"/>
              </a:rPr>
              <a:t>truecolor</a:t>
            </a:r>
            <a:r>
              <a:rPr lang="en-US" altLang="en-US" sz="1600" dirty="0">
                <a:solidFill>
                  <a:srgbClr val="A31515"/>
                </a:solidFill>
                <a:latin typeface="Consolas" pitchFamily="49" charset="0"/>
              </a:rPr>
              <a:t> BMP to encode."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);</a:t>
            </a:r>
          </a:p>
        </p:txBody>
      </p:sp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762000" y="1371600"/>
            <a:ext cx="57912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chemeClr val="tx1"/>
                </a:solidFill>
              </a:rPr>
              <a:t>Check whether the file is a bitmap file.</a:t>
            </a:r>
          </a:p>
        </p:txBody>
      </p:sp>
      <p:sp>
        <p:nvSpPr>
          <p:cNvPr id="14341" name="TextBox 4"/>
          <p:cNvSpPr txBox="1">
            <a:spLocks noChangeArrowheads="1"/>
          </p:cNvSpPr>
          <p:nvPr/>
        </p:nvSpPr>
        <p:spPr bwMode="auto">
          <a:xfrm>
            <a:off x="762000" y="3800475"/>
            <a:ext cx="373221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chemeClr val="tx1"/>
                </a:solidFill>
              </a:rPr>
              <a:t>Calculate Bitmap dimensions.</a:t>
            </a:r>
          </a:p>
        </p:txBody>
      </p:sp>
      <p:sp>
        <p:nvSpPr>
          <p:cNvPr id="14342" name="TextBox 7"/>
          <p:cNvSpPr txBox="1">
            <a:spLocks noChangeArrowheads="1"/>
          </p:cNvSpPr>
          <p:nvPr/>
        </p:nvSpPr>
        <p:spPr bwMode="auto">
          <a:xfrm>
            <a:off x="130175" y="4343400"/>
            <a:ext cx="89370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=(</a:t>
            </a:r>
            <a:r>
              <a:rPr lang="en-US" altLang="en-US" sz="1600" dirty="0">
                <a:solidFill>
                  <a:srgbClr val="A000A0"/>
                </a:solidFill>
                <a:latin typeface="Consolas" pitchFamily="49" charset="0"/>
              </a:rPr>
              <a:t>WORD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TMPBUF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[19]*256+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TMPBUF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[18];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Yimage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=(</a:t>
            </a:r>
            <a:r>
              <a:rPr lang="en-US" altLang="en-US" sz="1600" dirty="0">
                <a:solidFill>
                  <a:srgbClr val="A000A0"/>
                </a:solidFill>
                <a:latin typeface="Consolas" pitchFamily="49" charset="0"/>
              </a:rPr>
              <a:t>WORD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TMPBUF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[23]*256+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TMPBUF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[22];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*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Ximage_original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;*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Yimage_original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Yimage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;</a:t>
            </a:r>
            <a:endParaRPr lang="en-US" altLang="en-US" sz="1600" dirty="0">
              <a:solidFill>
                <a:srgbClr val="008000"/>
              </a:solidFill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8045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Image is divided into 8x8 blocks that each block is not </a:t>
            </a:r>
            <a:r>
              <a:rPr lang="en-US" altLang="en-US" dirty="0" err="1" smtClean="0"/>
              <a:t>overlaping</a:t>
            </a:r>
            <a:r>
              <a:rPr lang="en-US" altLang="en-US" dirty="0" smtClean="0"/>
              <a:t>. It’s necessary to pad image’s sizes to multiple of 8 if they aren’t.</a:t>
            </a:r>
          </a:p>
          <a:p>
            <a:r>
              <a:rPr lang="en-US" altLang="en-US" dirty="0" smtClean="0"/>
              <a:t>Pixels of each block are level shifted by subtracting 2^m-1, where 2^m is the number of gray level in image.</a:t>
            </a: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762000" y="304800"/>
            <a:ext cx="7010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defPPr>
              <a:defRPr lang="en-US"/>
            </a:defPPr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latin typeface="+mj-lt"/>
                <a:ea typeface="+mj-ea"/>
                <a:cs typeface="+mj-cs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en-US" altLang="en-US" dirty="0"/>
              <a:t>Mapper</a:t>
            </a:r>
          </a:p>
        </p:txBody>
      </p:sp>
    </p:spTree>
    <p:extLst>
      <p:ext uri="{BB962C8B-B14F-4D97-AF65-F5344CB8AC3E}">
        <p14:creationId xmlns:p14="http://schemas.microsoft.com/office/powerpoint/2010/main" val="15345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260350" y="228600"/>
            <a:ext cx="86074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defPPr>
              <a:defRPr lang="en-US"/>
            </a:defPPr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latin typeface="+mj-lt"/>
                <a:ea typeface="+mj-ea"/>
                <a:cs typeface="+mj-cs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en-US" altLang="en-US" dirty="0"/>
              <a:t>Completed block with horizontal padding</a:t>
            </a:r>
          </a:p>
        </p:txBody>
      </p:sp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152400" y="1562100"/>
            <a:ext cx="85344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1600" dirty="0">
                <a:solidFill>
                  <a:srgbClr val="00B050"/>
                </a:solidFill>
                <a:cs typeface="Arial" charset="0"/>
              </a:rPr>
              <a:t>// Check whether the sizes is multiple of </a:t>
            </a:r>
            <a:r>
              <a:rPr lang="en-US" altLang="en-US" sz="1600" dirty="0" smtClean="0">
                <a:solidFill>
                  <a:srgbClr val="00B050"/>
                </a:solidFill>
                <a:cs typeface="Arial" charset="0"/>
              </a:rPr>
              <a:t>8. If not, calculate new padded image sizes.</a:t>
            </a:r>
            <a:endParaRPr lang="en-US" altLang="en-US" sz="1600" dirty="0">
              <a:solidFill>
                <a:srgbClr val="00B050"/>
              </a:solidFill>
              <a:cs typeface="Arial" charset="0"/>
            </a:endParaRPr>
          </a:p>
          <a:p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if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%8!=0) 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Xdiv8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=(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/8)*8+8;</a:t>
            </a:r>
          </a:p>
          <a:p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else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Xdiv8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if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Yimage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%8!=0) 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Ydiv8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=(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Yimage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/8)*8+8;</a:t>
            </a:r>
          </a:p>
          <a:p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else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Ydiv8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Yimage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;</a:t>
            </a:r>
          </a:p>
        </p:txBody>
      </p:sp>
      <p:sp>
        <p:nvSpPr>
          <p:cNvPr id="15364" name="TextBox 2"/>
          <p:cNvSpPr txBox="1">
            <a:spLocks noChangeArrowheads="1"/>
          </p:cNvSpPr>
          <p:nvPr/>
        </p:nvSpPr>
        <p:spPr bwMode="auto">
          <a:xfrm>
            <a:off x="76200" y="3238302"/>
            <a:ext cx="8937062" cy="1333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RGB_buffer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=(</a:t>
            </a:r>
            <a:r>
              <a:rPr lang="en-US" altLang="en-US" sz="1600" dirty="0" err="1">
                <a:solidFill>
                  <a:srgbClr val="0000FF"/>
                </a:solidFill>
                <a:latin typeface="Consolas" pitchFamily="49" charset="0"/>
              </a:rPr>
              <a:t>colorRGB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*)(</a:t>
            </a:r>
            <a:r>
              <a:rPr lang="en-US" altLang="en-US" sz="1600" dirty="0" err="1">
                <a:solidFill>
                  <a:srgbClr val="A000A0"/>
                </a:solidFill>
                <a:latin typeface="Consolas" pitchFamily="49" charset="0"/>
              </a:rPr>
              <a:t>malloc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(3*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Xdiv8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*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Ydiv8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));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if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(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RGB_buffer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==</a:t>
            </a:r>
            <a:r>
              <a:rPr lang="en-US" altLang="en-US" sz="1600" dirty="0">
                <a:solidFill>
                  <a:srgbClr val="A000A0"/>
                </a:solidFill>
                <a:latin typeface="Consolas" pitchFamily="49" charset="0"/>
              </a:rPr>
              <a:t>NULL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 </a:t>
            </a:r>
            <a:r>
              <a:rPr lang="en-US" altLang="en-US" sz="1600" dirty="0" err="1">
                <a:solidFill>
                  <a:srgbClr val="880000"/>
                </a:solidFill>
                <a:latin typeface="Consolas" pitchFamily="49" charset="0"/>
              </a:rPr>
              <a:t>exitmessage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>
                <a:solidFill>
                  <a:srgbClr val="A31515"/>
                </a:solidFill>
                <a:latin typeface="Consolas" pitchFamily="49" charset="0"/>
              </a:rPr>
              <a:t>"Not enough memory for the bitmap image."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);</a:t>
            </a:r>
          </a:p>
          <a:p>
            <a:r>
              <a:rPr lang="en-US" altLang="en-US" sz="1600" dirty="0">
                <a:solidFill>
                  <a:srgbClr val="00B050"/>
                </a:solidFill>
                <a:cs typeface="Arial" charset="0"/>
              </a:rPr>
              <a:t>// Calculate Bitmap padded bytes </a:t>
            </a:r>
            <a:r>
              <a:rPr lang="en-US" altLang="en-US" sz="1600" dirty="0" smtClean="0">
                <a:solidFill>
                  <a:srgbClr val="00B050"/>
                </a:solidFill>
                <a:cs typeface="Arial" charset="0"/>
              </a:rPr>
              <a:t>on buffer</a:t>
            </a:r>
            <a:endParaRPr lang="en-US" altLang="en-US" sz="1600" dirty="0">
              <a:solidFill>
                <a:srgbClr val="00B050"/>
              </a:solidFill>
              <a:cs typeface="Arial" charset="0"/>
            </a:endParaRPr>
          </a:p>
          <a:p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if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%4!=0) 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nr_fillingbytes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=4-(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%4);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</a:t>
            </a:r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else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nr_fillingbytes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=0</a:t>
            </a:r>
            <a:r>
              <a:rPr lang="en-US" altLang="en-US" sz="1600" dirty="0" smtClean="0">
                <a:solidFill>
                  <a:srgbClr val="000000"/>
                </a:solidFill>
                <a:latin typeface="Consolas" pitchFamily="49" charset="0"/>
              </a:rPr>
              <a:t>;</a:t>
            </a:r>
            <a:endParaRPr lang="en-US" altLang="en-US" sz="1600" dirty="0">
              <a:solidFill>
                <a:srgbClr val="000000"/>
              </a:solidFill>
              <a:latin typeface="Consolas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8545" y="5273859"/>
            <a:ext cx="7620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chemeClr val="tx1"/>
                </a:solidFill>
              </a:rPr>
              <a:t>True colour bitmap image needs (3 bytes) * (number of pixels)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8875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260350" y="304800"/>
            <a:ext cx="8607425" cy="114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defPPr>
              <a:defRPr lang="en-US"/>
            </a:defPPr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latin typeface="+mj-lt"/>
                <a:ea typeface="+mj-ea"/>
                <a:cs typeface="+mj-cs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en-US" altLang="en-US" dirty="0"/>
              <a:t>Completed block with horizontal padding</a:t>
            </a:r>
          </a:p>
        </p:txBody>
      </p:sp>
      <p:sp>
        <p:nvSpPr>
          <p:cNvPr id="15364" name="TextBox 2"/>
          <p:cNvSpPr txBox="1">
            <a:spLocks noChangeArrowheads="1"/>
          </p:cNvSpPr>
          <p:nvPr/>
        </p:nvSpPr>
        <p:spPr bwMode="auto">
          <a:xfrm>
            <a:off x="232641" y="1752600"/>
            <a:ext cx="8356455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dirty="0" smtClean="0">
                <a:solidFill>
                  <a:srgbClr val="00B050"/>
                </a:solidFill>
                <a:cs typeface="Arial" charset="0"/>
              </a:rPr>
              <a:t>// </a:t>
            </a:r>
            <a:r>
              <a:rPr lang="en-US" altLang="en-US" sz="1600" dirty="0">
                <a:solidFill>
                  <a:srgbClr val="00B050"/>
                </a:solidFill>
                <a:cs typeface="Arial" charset="0"/>
              </a:rPr>
              <a:t>Horizontal padding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for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(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nrline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=0;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nrline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&lt;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Yimage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;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nrline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++)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{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 </a:t>
            </a:r>
            <a:r>
              <a:rPr lang="en-US" altLang="en-US" sz="1600" dirty="0" err="1">
                <a:solidFill>
                  <a:srgbClr val="A000A0"/>
                </a:solidFill>
                <a:latin typeface="Consolas" pitchFamily="49" charset="0"/>
              </a:rPr>
              <a:t>fread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RGB_buffer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+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nrline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*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Xdiv8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,1,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*3,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fp_bitmap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 </a:t>
            </a:r>
            <a:r>
              <a:rPr lang="en-US" altLang="en-US" sz="1600" dirty="0" err="1">
                <a:solidFill>
                  <a:srgbClr val="A000A0"/>
                </a:solidFill>
                <a:latin typeface="Consolas" pitchFamily="49" charset="0"/>
              </a:rPr>
              <a:t>fread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TMPBUF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,1,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nr_fillingbytes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fp_bitmap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);</a:t>
            </a:r>
            <a:r>
              <a:rPr lang="en-US" altLang="en-US" sz="1600" dirty="0">
                <a:solidFill>
                  <a:srgbClr val="00B050"/>
                </a:solidFill>
                <a:latin typeface="Consolas" pitchFamily="49" charset="0"/>
              </a:rPr>
              <a:t>	</a:t>
            </a:r>
            <a:r>
              <a:rPr lang="en-US" altLang="en-US" sz="1600" dirty="0" smtClean="0">
                <a:solidFill>
                  <a:srgbClr val="00B050"/>
                </a:solidFill>
                <a:cs typeface="Arial" charset="0"/>
              </a:rPr>
              <a:t>// </a:t>
            </a:r>
            <a:r>
              <a:rPr lang="en-US" altLang="en-US" sz="1600" dirty="0">
                <a:solidFill>
                  <a:srgbClr val="00B050"/>
                </a:solidFill>
                <a:cs typeface="Arial" charset="0"/>
              </a:rPr>
              <a:t>Discard Bitmap padded </a:t>
            </a:r>
            <a:r>
              <a:rPr lang="en-US" altLang="en-US" sz="1600" dirty="0" smtClean="0">
                <a:solidFill>
                  <a:srgbClr val="00B050"/>
                </a:solidFill>
                <a:cs typeface="Arial" charset="0"/>
              </a:rPr>
              <a:t>bytes</a:t>
            </a:r>
          </a:p>
          <a:p>
            <a:endParaRPr lang="en-US" altLang="en-US" sz="1600" dirty="0">
              <a:solidFill>
                <a:srgbClr val="00B050"/>
              </a:solidFill>
              <a:cs typeface="Arial" charset="0"/>
            </a:endParaRPr>
          </a:p>
          <a:p>
            <a:endParaRPr lang="en-US" altLang="en-US" sz="1600" dirty="0">
              <a:solidFill>
                <a:srgbClr val="00B050"/>
              </a:solidFill>
              <a:cs typeface="Arial" charset="0"/>
            </a:endParaRPr>
          </a:p>
          <a:p>
            <a:r>
              <a:rPr lang="en-US" altLang="en-US" sz="1600" dirty="0">
                <a:solidFill>
                  <a:srgbClr val="00B050"/>
                </a:solidFill>
                <a:cs typeface="Arial" charset="0"/>
              </a:rPr>
              <a:t>// padding each row with the last </a:t>
            </a:r>
            <a:r>
              <a:rPr lang="en-US" altLang="en-US" sz="1600" dirty="0" err="1">
                <a:solidFill>
                  <a:srgbClr val="00B050"/>
                </a:solidFill>
                <a:cs typeface="Arial" charset="0"/>
              </a:rPr>
              <a:t>colour</a:t>
            </a:r>
            <a:r>
              <a:rPr lang="en-US" altLang="en-US" sz="1600" dirty="0">
                <a:solidFill>
                  <a:srgbClr val="00B050"/>
                </a:solidFill>
                <a:cs typeface="Arial" charset="0"/>
              </a:rPr>
              <a:t> of its.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 </a:t>
            </a:r>
            <a:r>
              <a:rPr lang="en-US" altLang="en-US" sz="1600" dirty="0" err="1">
                <a:solidFill>
                  <a:srgbClr val="A000A0"/>
                </a:solidFill>
                <a:latin typeface="Consolas" pitchFamily="49" charset="0"/>
              </a:rPr>
              <a:t>memcpy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(&amp;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lastcolor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RGB_buffer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+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nrline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*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Xdiv8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+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-1,3);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 </a:t>
            </a:r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for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column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;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column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&lt;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Xdiv8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;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column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++)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{</a:t>
            </a:r>
            <a:r>
              <a:rPr lang="en-US" altLang="en-US" sz="1600" dirty="0" err="1">
                <a:solidFill>
                  <a:srgbClr val="A000A0"/>
                </a:solidFill>
                <a:latin typeface="Consolas" pitchFamily="49" charset="0"/>
              </a:rPr>
              <a:t>memcpy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RGB_buffer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+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nrline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*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Xdiv8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+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column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,&amp;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lastcolor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,3);}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}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Xdiv8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222239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207963" y="228600"/>
            <a:ext cx="86312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defPPr>
              <a:defRPr lang="en-US"/>
            </a:defPPr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latin typeface="+mj-lt"/>
                <a:ea typeface="+mj-ea"/>
                <a:cs typeface="+mj-cs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en-US" altLang="en-US" dirty="0"/>
              <a:t>Reorder bitmap array &amp; vertical padding</a:t>
            </a:r>
          </a:p>
        </p:txBody>
      </p:sp>
      <p:sp>
        <p:nvSpPr>
          <p:cNvPr id="16387" name="TextBox 1"/>
          <p:cNvSpPr txBox="1">
            <a:spLocks noChangeArrowheads="1"/>
          </p:cNvSpPr>
          <p:nvPr/>
        </p:nvSpPr>
        <p:spPr bwMode="auto">
          <a:xfrm>
            <a:off x="207963" y="1441450"/>
            <a:ext cx="89154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rgbClr val="00B050"/>
                </a:solidFill>
                <a:latin typeface="Consolas" pitchFamily="49" charset="0"/>
              </a:rPr>
              <a:t>// Because pixels are stored upside-down with respect to normal image raster scan order.</a:t>
            </a:r>
          </a:p>
          <a:p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for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(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nrline_up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Yimage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-1,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nrline_dn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=0;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nrline_up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&gt;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nrline_dn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;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nrline_up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--, 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nrline_dn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++){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 </a:t>
            </a:r>
            <a:r>
              <a:rPr lang="en-US" altLang="en-US" sz="1600" dirty="0" err="1">
                <a:solidFill>
                  <a:srgbClr val="A000A0"/>
                </a:solidFill>
                <a:latin typeface="Consolas" pitchFamily="49" charset="0"/>
              </a:rPr>
              <a:t>memcpy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tmpline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RGB_buffer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+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nrline_up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*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, 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dimline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 </a:t>
            </a:r>
            <a:r>
              <a:rPr lang="en-US" altLang="en-US" sz="1600" dirty="0" err="1">
                <a:solidFill>
                  <a:srgbClr val="A000A0"/>
                </a:solidFill>
                <a:latin typeface="Consolas" pitchFamily="49" charset="0"/>
              </a:rPr>
              <a:t>memcpy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RGB_buffer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+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nrline_up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*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RGB_buffer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+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nrline_dn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*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dimline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 </a:t>
            </a:r>
            <a:r>
              <a:rPr lang="en-US" altLang="en-US" sz="1600" dirty="0" err="1">
                <a:solidFill>
                  <a:srgbClr val="A000A0"/>
                </a:solidFill>
                <a:latin typeface="Consolas" pitchFamily="49" charset="0"/>
              </a:rPr>
              <a:t>memcpy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RGB_buffer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+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nrline_dn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*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tmpline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dimline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);}</a:t>
            </a:r>
          </a:p>
        </p:txBody>
      </p:sp>
      <p:sp>
        <p:nvSpPr>
          <p:cNvPr id="16388" name="TextBox 2"/>
          <p:cNvSpPr txBox="1">
            <a:spLocks noChangeArrowheads="1"/>
          </p:cNvSpPr>
          <p:nvPr/>
        </p:nvSpPr>
        <p:spPr bwMode="auto">
          <a:xfrm>
            <a:off x="55563" y="3543300"/>
            <a:ext cx="90678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00B050"/>
                </a:solidFill>
                <a:cs typeface="Arial" charset="0"/>
              </a:rPr>
              <a:t>// vertical completion by the last line of pixels.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 err="1">
                <a:solidFill>
                  <a:srgbClr val="A000A0"/>
                </a:solidFill>
                <a:latin typeface="Consolas" pitchFamily="49" charset="0"/>
              </a:rPr>
              <a:t>memcpy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tmpline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RGB_buffer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+(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Yimage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-1)*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dimline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for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(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nrline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Yimage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;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nrline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&lt;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Ydiv8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;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nrline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++)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{</a:t>
            </a:r>
            <a:r>
              <a:rPr lang="en-US" altLang="en-US" sz="1600" dirty="0" err="1">
                <a:solidFill>
                  <a:srgbClr val="A000A0"/>
                </a:solidFill>
                <a:latin typeface="Consolas" pitchFamily="49" charset="0"/>
              </a:rPr>
              <a:t>memcpy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RGB_buffer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+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nrline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*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tmpline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dimline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);}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Yimage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Ydiv8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3525242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altLang="en-US" dirty="0" smtClean="0"/>
              <a:t>Jpeg is independent of any color space model such as RGB, HIS, CMY</a:t>
            </a:r>
          </a:p>
          <a:p>
            <a:r>
              <a:rPr lang="en-US" altLang="en-US" dirty="0" smtClean="0"/>
              <a:t>Best compression ratio if YUV or </a:t>
            </a:r>
            <a:r>
              <a:rPr lang="en-US" altLang="en-US" dirty="0" err="1" smtClean="0"/>
              <a:t>YCrCb</a:t>
            </a:r>
            <a:r>
              <a:rPr lang="en-US" altLang="en-US" dirty="0" smtClean="0"/>
              <a:t> is use</a:t>
            </a:r>
          </a:p>
          <a:p>
            <a:r>
              <a:rPr lang="en-US" altLang="en-US" dirty="0" smtClean="0"/>
              <a:t>Convert RGB to </a:t>
            </a:r>
            <a:r>
              <a:rPr lang="en-US" altLang="en-US" dirty="0" err="1" smtClean="0"/>
              <a:t>YCrCb</a:t>
            </a:r>
            <a:endParaRPr lang="en-US" altLang="en-US" dirty="0" smtClean="0"/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429000"/>
            <a:ext cx="3429000" cy="26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3" name="TextBox 3"/>
          <p:cNvSpPr txBox="1">
            <a:spLocks noChangeArrowheads="1"/>
          </p:cNvSpPr>
          <p:nvPr/>
        </p:nvSpPr>
        <p:spPr bwMode="auto">
          <a:xfrm>
            <a:off x="5930900" y="3924300"/>
            <a:ext cx="20193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/>
              <a:t>k</a:t>
            </a:r>
            <a:r>
              <a:rPr lang="en-US" altLang="en-US" baseline="-25000"/>
              <a:t>b</a:t>
            </a:r>
            <a:r>
              <a:rPr lang="en-US" altLang="en-US"/>
              <a:t> = 0.114</a:t>
            </a:r>
          </a:p>
          <a:p>
            <a:pPr eaLnBrk="1" hangingPunct="1"/>
            <a:r>
              <a:rPr lang="en-US" altLang="en-US"/>
              <a:t>k</a:t>
            </a:r>
            <a:r>
              <a:rPr lang="en-US" altLang="en-US" baseline="-25000"/>
              <a:t>r</a:t>
            </a:r>
            <a:r>
              <a:rPr lang="en-US" altLang="en-US"/>
              <a:t> = 0.299</a:t>
            </a: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62000" y="304800"/>
            <a:ext cx="7010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defPPr>
              <a:defRPr lang="en-US"/>
            </a:defPPr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latin typeface="+mj-lt"/>
                <a:ea typeface="+mj-ea"/>
                <a:cs typeface="+mj-cs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en-US" altLang="en-US" dirty="0" err="1"/>
              <a:t>Colour</a:t>
            </a:r>
            <a:r>
              <a:rPr lang="en-US" altLang="en-US" dirty="0"/>
              <a:t> Space</a:t>
            </a:r>
          </a:p>
        </p:txBody>
      </p:sp>
    </p:spTree>
    <p:extLst>
      <p:ext uri="{BB962C8B-B14F-4D97-AF65-F5344CB8AC3E}">
        <p14:creationId xmlns:p14="http://schemas.microsoft.com/office/powerpoint/2010/main" val="267230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76200" y="152400"/>
            <a:ext cx="9067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defPPr>
              <a:defRPr lang="en-US"/>
            </a:defPPr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latin typeface="+mj-lt"/>
                <a:ea typeface="+mj-ea"/>
                <a:cs typeface="+mj-cs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en-US" altLang="en-US" dirty="0"/>
              <a:t>Convert </a:t>
            </a:r>
            <a:r>
              <a:rPr lang="en-US" altLang="en-US" dirty="0" err="1"/>
              <a:t>Colour</a:t>
            </a:r>
            <a:r>
              <a:rPr lang="en-US" altLang="en-US" dirty="0"/>
              <a:t> Space and level shift</a:t>
            </a:r>
          </a:p>
        </p:txBody>
      </p:sp>
      <p:sp>
        <p:nvSpPr>
          <p:cNvPr id="2" name="Rectangle 1"/>
          <p:cNvSpPr/>
          <p:nvPr/>
        </p:nvSpPr>
        <p:spPr>
          <a:xfrm>
            <a:off x="152400" y="5722203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0000FF"/>
                </a:solidFill>
                <a:latin typeface="Consolas"/>
              </a:rPr>
              <a:t>#define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  </a:t>
            </a:r>
            <a:r>
              <a:rPr lang="en-US" sz="1600">
                <a:solidFill>
                  <a:srgbClr val="A000A0"/>
                </a:solidFill>
                <a:latin typeface="Consolas"/>
              </a:rPr>
              <a:t>Y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R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,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G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,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B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) ((</a:t>
            </a:r>
            <a:r>
              <a:rPr lang="en-US" sz="1600">
                <a:solidFill>
                  <a:srgbClr val="A000A0"/>
                </a:solidFill>
                <a:latin typeface="Consolas"/>
              </a:rPr>
              <a:t>BYTE</a:t>
            </a:r>
            <a:r>
              <a:rPr lang="en-US" sz="1600" smtClean="0">
                <a:solidFill>
                  <a:prstClr val="black"/>
                </a:solidFill>
                <a:latin typeface="Consolas"/>
              </a:rPr>
              <a:t>)((</a:t>
            </a:r>
            <a:r>
              <a:rPr lang="en-US" sz="1600">
                <a:solidFill>
                  <a:srgbClr val="880000"/>
                </a:solidFill>
                <a:latin typeface="Consolas"/>
              </a:rPr>
              <a:t>YRtab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[(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R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)]+</a:t>
            </a:r>
            <a:r>
              <a:rPr lang="en-US" sz="1600">
                <a:solidFill>
                  <a:srgbClr val="880000"/>
                </a:solidFill>
                <a:latin typeface="Consolas"/>
              </a:rPr>
              <a:t>YGtab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[(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G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)]+</a:t>
            </a:r>
            <a:r>
              <a:rPr lang="en-US" sz="1600">
                <a:solidFill>
                  <a:srgbClr val="880000"/>
                </a:solidFill>
                <a:latin typeface="Consolas"/>
              </a:rPr>
              <a:t>YBtab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[(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B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)])&gt;&gt;</a:t>
            </a:r>
            <a:r>
              <a:rPr lang="en-US" sz="1600" smtClean="0">
                <a:solidFill>
                  <a:prstClr val="black"/>
                </a:solidFill>
                <a:latin typeface="Consolas"/>
              </a:rPr>
              <a:t>16)-128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)</a:t>
            </a:r>
          </a:p>
          <a:p>
            <a:r>
              <a:rPr lang="en-US" sz="1600">
                <a:solidFill>
                  <a:srgbClr val="0000FF"/>
                </a:solidFill>
                <a:latin typeface="Consolas"/>
              </a:rPr>
              <a:t>#define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>
                <a:solidFill>
                  <a:srgbClr val="A000A0"/>
                </a:solidFill>
                <a:latin typeface="Consolas"/>
              </a:rPr>
              <a:t>Cb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R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,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G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,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B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) ((</a:t>
            </a:r>
            <a:r>
              <a:rPr lang="en-US" sz="1600">
                <a:solidFill>
                  <a:srgbClr val="A000A0"/>
                </a:solidFill>
                <a:latin typeface="Consolas"/>
              </a:rPr>
              <a:t>BYTE</a:t>
            </a:r>
            <a:r>
              <a:rPr lang="en-US" sz="1600" smtClean="0">
                <a:solidFill>
                  <a:prstClr val="black"/>
                </a:solidFill>
                <a:latin typeface="Consolas"/>
              </a:rPr>
              <a:t>)((</a:t>
            </a:r>
            <a:r>
              <a:rPr lang="en-US" sz="1600">
                <a:solidFill>
                  <a:srgbClr val="880000"/>
                </a:solidFill>
                <a:latin typeface="Consolas"/>
              </a:rPr>
              <a:t>CbRtab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[(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R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)]+</a:t>
            </a:r>
            <a:r>
              <a:rPr lang="en-US" sz="1600">
                <a:solidFill>
                  <a:srgbClr val="880000"/>
                </a:solidFill>
                <a:latin typeface="Consolas"/>
              </a:rPr>
              <a:t>CbGtab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[(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G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)]+</a:t>
            </a:r>
            <a:r>
              <a:rPr lang="en-US" sz="1600">
                <a:solidFill>
                  <a:srgbClr val="880000"/>
                </a:solidFill>
                <a:latin typeface="Consolas"/>
              </a:rPr>
              <a:t>CbBtab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[(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B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)])&gt;&gt;</a:t>
            </a:r>
            <a:r>
              <a:rPr lang="en-US" sz="1600" smtClean="0">
                <a:solidFill>
                  <a:prstClr val="black"/>
                </a:solidFill>
                <a:latin typeface="Consolas"/>
              </a:rPr>
              <a:t>16))</a:t>
            </a:r>
            <a:endParaRPr lang="en-US" sz="1600">
              <a:solidFill>
                <a:prstClr val="black"/>
              </a:solidFill>
              <a:latin typeface="Consolas"/>
            </a:endParaRPr>
          </a:p>
          <a:p>
            <a:r>
              <a:rPr lang="en-US" sz="1600">
                <a:solidFill>
                  <a:srgbClr val="0000FF"/>
                </a:solidFill>
                <a:latin typeface="Consolas"/>
              </a:rPr>
              <a:t>#define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>
                <a:solidFill>
                  <a:srgbClr val="A000A0"/>
                </a:solidFill>
                <a:latin typeface="Consolas"/>
              </a:rPr>
              <a:t>Cr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R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,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G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,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B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) ((</a:t>
            </a:r>
            <a:r>
              <a:rPr lang="en-US" sz="1600">
                <a:solidFill>
                  <a:srgbClr val="A000A0"/>
                </a:solidFill>
                <a:latin typeface="Consolas"/>
              </a:rPr>
              <a:t>BYTE</a:t>
            </a:r>
            <a:r>
              <a:rPr lang="en-US" sz="1600" smtClean="0">
                <a:solidFill>
                  <a:prstClr val="black"/>
                </a:solidFill>
                <a:latin typeface="Consolas"/>
              </a:rPr>
              <a:t>)((</a:t>
            </a:r>
            <a:r>
              <a:rPr lang="en-US" sz="1600">
                <a:solidFill>
                  <a:srgbClr val="880000"/>
                </a:solidFill>
                <a:latin typeface="Consolas"/>
              </a:rPr>
              <a:t>CrRtab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[(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R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)]+</a:t>
            </a:r>
            <a:r>
              <a:rPr lang="en-US" sz="1600">
                <a:solidFill>
                  <a:srgbClr val="880000"/>
                </a:solidFill>
                <a:latin typeface="Consolas"/>
              </a:rPr>
              <a:t>CrGtab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[(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G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)]+</a:t>
            </a:r>
            <a:r>
              <a:rPr lang="en-US" sz="1600">
                <a:solidFill>
                  <a:srgbClr val="880000"/>
                </a:solidFill>
                <a:latin typeface="Consolas"/>
              </a:rPr>
              <a:t>CrBtab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[(</a:t>
            </a:r>
            <a:r>
              <a:rPr lang="en-US" sz="1600">
                <a:solidFill>
                  <a:srgbClr val="000080"/>
                </a:solidFill>
                <a:latin typeface="Consolas"/>
              </a:rPr>
              <a:t>B</a:t>
            </a:r>
            <a:r>
              <a:rPr lang="en-US" sz="1600">
                <a:solidFill>
                  <a:prstClr val="black"/>
                </a:solidFill>
                <a:latin typeface="Consolas"/>
              </a:rPr>
              <a:t>)])&gt;&gt;</a:t>
            </a:r>
            <a:r>
              <a:rPr lang="en-US" sz="1600" smtClean="0">
                <a:solidFill>
                  <a:prstClr val="black"/>
                </a:solidFill>
                <a:latin typeface="Consolas"/>
              </a:rPr>
              <a:t>16))</a:t>
            </a:r>
            <a:endParaRPr lang="en-US" sz="1600">
              <a:solidFill>
                <a:prstClr val="black"/>
              </a:solidFill>
              <a:latin typeface="Consola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997327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rgbClr val="880000"/>
                </a:solidFill>
                <a:latin typeface="Consolas"/>
              </a:rPr>
              <a:t>precalculate_YCbCr_tables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(){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>
                <a:solidFill>
                  <a:srgbClr val="A000A0"/>
                </a:solidFill>
                <a:latin typeface="Consolas"/>
              </a:rPr>
              <a:t>WORD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,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G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,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B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pt-BR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pt-BR" sz="16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pt-BR" sz="16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pt-BR" sz="1600" dirty="0">
                <a:solidFill>
                  <a:srgbClr val="000080"/>
                </a:solidFill>
                <a:latin typeface="Consolas"/>
              </a:rPr>
              <a:t>R</a:t>
            </a:r>
            <a:r>
              <a:rPr lang="pt-BR" sz="1600" dirty="0">
                <a:solidFill>
                  <a:prstClr val="black"/>
                </a:solidFill>
                <a:latin typeface="Consolas"/>
              </a:rPr>
              <a:t>=0;</a:t>
            </a:r>
            <a:r>
              <a:rPr lang="pt-BR" sz="1600" dirty="0">
                <a:solidFill>
                  <a:srgbClr val="000080"/>
                </a:solidFill>
                <a:latin typeface="Consolas"/>
              </a:rPr>
              <a:t>R</a:t>
            </a:r>
            <a:r>
              <a:rPr lang="pt-BR" sz="1600" dirty="0">
                <a:solidFill>
                  <a:prstClr val="black"/>
                </a:solidFill>
                <a:latin typeface="Consolas"/>
              </a:rPr>
              <a:t>&lt;=255;</a:t>
            </a:r>
            <a:r>
              <a:rPr lang="pt-BR" sz="1600" dirty="0">
                <a:solidFill>
                  <a:srgbClr val="000080"/>
                </a:solidFill>
                <a:latin typeface="Consolas"/>
              </a:rPr>
              <a:t>R</a:t>
            </a:r>
            <a:r>
              <a:rPr lang="pt-BR" sz="1600" dirty="0" smtClean="0">
                <a:solidFill>
                  <a:prstClr val="black"/>
                </a:solidFill>
                <a:latin typeface="Consolas"/>
              </a:rPr>
              <a:t>++){</a:t>
            </a:r>
          </a:p>
          <a:p>
            <a:r>
              <a:rPr lang="pt-BR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pt-BR" sz="1600" dirty="0" smtClean="0">
                <a:solidFill>
                  <a:prstClr val="black"/>
                </a:solidFill>
                <a:latin typeface="Consolas"/>
              </a:rPr>
              <a:t>  </a:t>
            </a:r>
            <a:r>
              <a:rPr lang="pt-BR" sz="1600" dirty="0" smtClean="0">
                <a:solidFill>
                  <a:srgbClr val="000080"/>
                </a:solidFill>
                <a:latin typeface="Consolas"/>
              </a:rPr>
              <a:t>YRtab</a:t>
            </a:r>
            <a:r>
              <a:rPr lang="pt-BR" sz="1600" dirty="0" smtClean="0">
                <a:solidFill>
                  <a:prstClr val="black"/>
                </a:solidFill>
                <a:latin typeface="Consolas"/>
              </a:rPr>
              <a:t>[</a:t>
            </a:r>
            <a:r>
              <a:rPr lang="pt-BR" sz="1600" dirty="0" smtClean="0">
                <a:solidFill>
                  <a:srgbClr val="000080"/>
                </a:solidFill>
                <a:latin typeface="Consolas"/>
              </a:rPr>
              <a:t>R</a:t>
            </a:r>
            <a:r>
              <a:rPr lang="pt-BR" sz="1600" dirty="0">
                <a:solidFill>
                  <a:prstClr val="black"/>
                </a:solidFill>
                <a:latin typeface="Consolas"/>
              </a:rPr>
              <a:t>]=(</a:t>
            </a:r>
            <a:r>
              <a:rPr lang="pt-BR" sz="1600" dirty="0">
                <a:solidFill>
                  <a:srgbClr val="A000A0"/>
                </a:solidFill>
                <a:latin typeface="Consolas"/>
              </a:rPr>
              <a:t>SDWORD</a:t>
            </a:r>
            <a:r>
              <a:rPr lang="pt-BR" sz="1600" dirty="0">
                <a:solidFill>
                  <a:prstClr val="black"/>
                </a:solidFill>
                <a:latin typeface="Consolas"/>
              </a:rPr>
              <a:t>)(65536*0.299+0.5)*</a:t>
            </a:r>
            <a:r>
              <a:rPr lang="pt-BR" sz="1600" dirty="0">
                <a:solidFill>
                  <a:srgbClr val="000080"/>
                </a:solidFill>
                <a:latin typeface="Consolas"/>
              </a:rPr>
              <a:t>R</a:t>
            </a:r>
            <a:r>
              <a:rPr lang="pt-BR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pt-BR" sz="1600" dirty="0">
                <a:solidFill>
                  <a:prstClr val="black"/>
                </a:solidFill>
                <a:latin typeface="Consolas"/>
              </a:rPr>
              <a:t>   </a:t>
            </a:r>
            <a:r>
              <a:rPr lang="pt-BR" sz="1600" dirty="0">
                <a:solidFill>
                  <a:srgbClr val="000080"/>
                </a:solidFill>
                <a:latin typeface="Consolas"/>
              </a:rPr>
              <a:t>CbRtab</a:t>
            </a:r>
            <a:r>
              <a:rPr lang="pt-BR" sz="1600" dirty="0">
                <a:solidFill>
                  <a:prstClr val="black"/>
                </a:solidFill>
                <a:latin typeface="Consolas"/>
              </a:rPr>
              <a:t>[</a:t>
            </a:r>
            <a:r>
              <a:rPr lang="pt-BR" sz="1600" dirty="0">
                <a:solidFill>
                  <a:srgbClr val="000080"/>
                </a:solidFill>
                <a:latin typeface="Consolas"/>
              </a:rPr>
              <a:t>R</a:t>
            </a:r>
            <a:r>
              <a:rPr lang="pt-BR" sz="1600" dirty="0">
                <a:solidFill>
                  <a:prstClr val="black"/>
                </a:solidFill>
                <a:latin typeface="Consolas"/>
              </a:rPr>
              <a:t>]=(</a:t>
            </a:r>
            <a:r>
              <a:rPr lang="pt-BR" sz="1600" dirty="0">
                <a:solidFill>
                  <a:srgbClr val="A000A0"/>
                </a:solidFill>
                <a:latin typeface="Consolas"/>
              </a:rPr>
              <a:t>SDWORD</a:t>
            </a:r>
            <a:r>
              <a:rPr lang="pt-BR" sz="1600" dirty="0">
                <a:solidFill>
                  <a:prstClr val="black"/>
                </a:solidFill>
                <a:latin typeface="Consolas"/>
              </a:rPr>
              <a:t>)(65536*-0.16874+0.5)*</a:t>
            </a:r>
            <a:r>
              <a:rPr lang="pt-BR" sz="1600" dirty="0">
                <a:solidFill>
                  <a:srgbClr val="000080"/>
                </a:solidFill>
                <a:latin typeface="Consolas"/>
              </a:rPr>
              <a:t>R</a:t>
            </a:r>
            <a:r>
              <a:rPr lang="pt-BR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CrRtab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]=(</a:t>
            </a:r>
            <a:r>
              <a:rPr lang="en-US" sz="1600" dirty="0">
                <a:solidFill>
                  <a:srgbClr val="A000A0"/>
                </a:solidFill>
                <a:latin typeface="Consolas"/>
              </a:rPr>
              <a:t>SDWORD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)(32768)*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}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G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=0;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G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&lt;=255;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G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++){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  </a:t>
            </a:r>
            <a:r>
              <a:rPr lang="en-US" sz="1600" dirty="0" err="1" smtClean="0">
                <a:solidFill>
                  <a:srgbClr val="000080"/>
                </a:solidFill>
                <a:latin typeface="Consolas"/>
              </a:rPr>
              <a:t>YGtab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[</a:t>
            </a:r>
            <a:r>
              <a:rPr lang="en-US" sz="1600" dirty="0" smtClean="0">
                <a:solidFill>
                  <a:srgbClr val="000080"/>
                </a:solidFill>
                <a:latin typeface="Consolas"/>
              </a:rPr>
              <a:t>G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]=(</a:t>
            </a:r>
            <a:r>
              <a:rPr lang="en-US" sz="1600" dirty="0">
                <a:solidFill>
                  <a:srgbClr val="A000A0"/>
                </a:solidFill>
                <a:latin typeface="Consolas"/>
              </a:rPr>
              <a:t>SDWORD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)(65536*0.587+0.5)*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G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CbGtab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G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]=(</a:t>
            </a:r>
            <a:r>
              <a:rPr lang="en-US" sz="1600" dirty="0">
                <a:solidFill>
                  <a:srgbClr val="A000A0"/>
                </a:solidFill>
                <a:latin typeface="Consolas"/>
              </a:rPr>
              <a:t>SDWORD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)(65536*-0.33126+0.5)*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G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nl-NL" sz="1600" dirty="0">
                <a:solidFill>
                  <a:prstClr val="black"/>
                </a:solidFill>
                <a:latin typeface="Consolas"/>
              </a:rPr>
              <a:t>   </a:t>
            </a:r>
            <a:r>
              <a:rPr lang="nl-NL" sz="1600" dirty="0">
                <a:solidFill>
                  <a:srgbClr val="000080"/>
                </a:solidFill>
                <a:latin typeface="Consolas"/>
              </a:rPr>
              <a:t>CrGtab</a:t>
            </a:r>
            <a:r>
              <a:rPr lang="nl-NL" sz="1600" dirty="0">
                <a:solidFill>
                  <a:prstClr val="black"/>
                </a:solidFill>
                <a:latin typeface="Consolas"/>
              </a:rPr>
              <a:t>[</a:t>
            </a:r>
            <a:r>
              <a:rPr lang="nl-NL" sz="1600" dirty="0">
                <a:solidFill>
                  <a:srgbClr val="000080"/>
                </a:solidFill>
                <a:latin typeface="Consolas"/>
              </a:rPr>
              <a:t>G</a:t>
            </a:r>
            <a:r>
              <a:rPr lang="nl-NL" sz="1600" dirty="0">
                <a:solidFill>
                  <a:prstClr val="black"/>
                </a:solidFill>
                <a:latin typeface="Consolas"/>
              </a:rPr>
              <a:t>]=(</a:t>
            </a:r>
            <a:r>
              <a:rPr lang="nl-NL" sz="1600" dirty="0">
                <a:solidFill>
                  <a:srgbClr val="A000A0"/>
                </a:solidFill>
                <a:latin typeface="Consolas"/>
              </a:rPr>
              <a:t>SDWORD</a:t>
            </a:r>
            <a:r>
              <a:rPr lang="nl-NL" sz="1600" dirty="0">
                <a:solidFill>
                  <a:prstClr val="black"/>
                </a:solidFill>
                <a:latin typeface="Consolas"/>
              </a:rPr>
              <a:t>)(65536*-0.41869+0.5)*</a:t>
            </a:r>
            <a:r>
              <a:rPr lang="nl-NL" sz="1600" dirty="0">
                <a:solidFill>
                  <a:srgbClr val="000080"/>
                </a:solidFill>
                <a:latin typeface="Consolas"/>
              </a:rPr>
              <a:t>G</a:t>
            </a:r>
            <a:r>
              <a:rPr lang="nl-NL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}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B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=0;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B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&lt;=255;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B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++){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  </a:t>
            </a:r>
            <a:r>
              <a:rPr lang="en-US" sz="1600" dirty="0" err="1" smtClean="0">
                <a:solidFill>
                  <a:srgbClr val="000080"/>
                </a:solidFill>
                <a:latin typeface="Consolas"/>
              </a:rPr>
              <a:t>YBtab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[</a:t>
            </a:r>
            <a:r>
              <a:rPr lang="en-US" sz="1600" dirty="0" smtClean="0">
                <a:solidFill>
                  <a:srgbClr val="000080"/>
                </a:solidFill>
                <a:latin typeface="Consolas"/>
              </a:rPr>
              <a:t>B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]=(</a:t>
            </a:r>
            <a:r>
              <a:rPr lang="en-US" sz="1600" dirty="0">
                <a:solidFill>
                  <a:srgbClr val="A000A0"/>
                </a:solidFill>
                <a:latin typeface="Consolas"/>
              </a:rPr>
              <a:t>SDWORD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)(65536*0.114+0.5)*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B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CbBtab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B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]=(</a:t>
            </a:r>
            <a:r>
              <a:rPr lang="en-US" sz="1600" dirty="0">
                <a:solidFill>
                  <a:srgbClr val="A000A0"/>
                </a:solidFill>
                <a:latin typeface="Consolas"/>
              </a:rPr>
              <a:t>SDWORD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)(32768)*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B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CrBtab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B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]=(</a:t>
            </a:r>
            <a:r>
              <a:rPr lang="en-US" sz="1600" dirty="0">
                <a:solidFill>
                  <a:srgbClr val="A000A0"/>
                </a:solidFill>
                <a:latin typeface="Consolas"/>
              </a:rPr>
              <a:t>SDWORD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)(65536*-0.08131+0.5)*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B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}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9074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762000" y="304800"/>
            <a:ext cx="7010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defPPr>
              <a:defRPr lang="en-US"/>
            </a:defPPr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latin typeface="+mj-lt"/>
                <a:ea typeface="+mj-ea"/>
                <a:cs typeface="+mj-cs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en-US" altLang="en-US" dirty="0"/>
              <a:t>Encoding Process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533400" y="1395413"/>
            <a:ext cx="8077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6550" indent="-336550"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spcBef>
                <a:spcPts val="1500"/>
              </a:spcBef>
              <a:buFont typeface="Arial" charset="0"/>
              <a:buChar char="•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Load data units in buffer from left to right, top to down. </a:t>
            </a:r>
            <a:endParaRPr lang="en-US" alt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00"/>
              </a:spcBef>
              <a:buFont typeface="Arial" charset="0"/>
              <a:buChar char="•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Encode each unit data to the end of image:</a:t>
            </a:r>
          </a:p>
          <a:p>
            <a:pPr marL="800100" lvl="1" indent="-342900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FDCT Trans form.</a:t>
            </a:r>
          </a:p>
          <a:p>
            <a:pPr marL="800100" lvl="1" indent="-342900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Quantization.</a:t>
            </a:r>
          </a:p>
          <a:p>
            <a:pPr marL="800100" lvl="1" indent="-342900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Zigzag Reorder.</a:t>
            </a:r>
          </a:p>
          <a:p>
            <a:pPr marL="800100" lvl="1" indent="-342900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Encode DC &amp; ACs.</a:t>
            </a:r>
            <a:endParaRPr lang="en-US" alt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04224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533400" y="304800"/>
            <a:ext cx="7010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defPPr>
              <a:defRPr lang="en-US"/>
            </a:defPPr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latin typeface="+mj-lt"/>
                <a:ea typeface="+mj-ea"/>
                <a:cs typeface="+mj-cs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en-US" altLang="en-US" dirty="0"/>
              <a:t>Load Data </a:t>
            </a:r>
            <a:r>
              <a:rPr lang="en-US" altLang="en-US" dirty="0" smtClean="0"/>
              <a:t>Units</a:t>
            </a:r>
            <a:endParaRPr lang="en-US" altLang="en-US" dirty="0"/>
          </a:p>
        </p:txBody>
      </p:sp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76200" y="1143000"/>
            <a:ext cx="90678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void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 err="1">
                <a:solidFill>
                  <a:srgbClr val="880000"/>
                </a:solidFill>
                <a:latin typeface="Consolas" pitchFamily="49" charset="0"/>
              </a:rPr>
              <a:t>load_data_units_from_RGB_buffer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>
                <a:solidFill>
                  <a:srgbClr val="A000A0"/>
                </a:solidFill>
                <a:latin typeface="Consolas" pitchFamily="49" charset="0"/>
              </a:rPr>
              <a:t>WORD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xpos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 err="1">
                <a:solidFill>
                  <a:srgbClr val="A000A0"/>
                </a:solidFill>
                <a:latin typeface="Consolas" pitchFamily="49" charset="0"/>
              </a:rPr>
              <a:t>WORD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ypos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){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A000A0"/>
                </a:solidFill>
                <a:latin typeface="Consolas" pitchFamily="49" charset="0"/>
              </a:rPr>
              <a:t>BYTE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y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A000A0"/>
                </a:solidFill>
                <a:latin typeface="Consolas" pitchFamily="49" charset="0"/>
              </a:rPr>
              <a:t>BYTE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pos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=0;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A000A0"/>
                </a:solidFill>
                <a:latin typeface="Consolas" pitchFamily="49" charset="0"/>
              </a:rPr>
              <a:t>DWORD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location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A000A0"/>
                </a:solidFill>
                <a:latin typeface="Consolas" pitchFamily="49" charset="0"/>
              </a:rPr>
              <a:t>BYTE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G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B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location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ypos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*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 err="1">
                <a:solidFill>
                  <a:srgbClr val="000000"/>
                </a:solidFill>
                <a:latin typeface="Consolas" pitchFamily="49" charset="0"/>
              </a:rPr>
              <a:t>+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xpos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</a:t>
            </a:r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for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y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=0;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y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&lt;8;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y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++){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</a:t>
            </a:r>
            <a:r>
              <a:rPr lang="en-US" altLang="en-US" sz="1600" dirty="0">
                <a:solidFill>
                  <a:srgbClr val="0000FF"/>
                </a:solidFill>
                <a:latin typeface="Consolas" pitchFamily="49" charset="0"/>
              </a:rPr>
              <a:t>for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=0;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&lt;8;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++){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  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RGB_buffer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[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location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].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;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G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RGB_buffer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[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location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].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G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;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B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=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RGB_buffer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[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location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].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B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  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YDU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[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pos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]=</a:t>
            </a:r>
            <a:r>
              <a:rPr lang="en-US" altLang="en-US" sz="1600" dirty="0">
                <a:solidFill>
                  <a:srgbClr val="A000A0"/>
                </a:solidFill>
                <a:latin typeface="Consolas" pitchFamily="49" charset="0"/>
              </a:rPr>
              <a:t>Y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G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B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  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CbDU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[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pos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]=</a:t>
            </a:r>
            <a:r>
              <a:rPr lang="en-US" altLang="en-US" sz="1600" dirty="0" err="1">
                <a:solidFill>
                  <a:srgbClr val="A000A0"/>
                </a:solidFill>
                <a:latin typeface="Consolas" pitchFamily="49" charset="0"/>
              </a:rPr>
              <a:t>Cb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G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B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  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CrDU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[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pos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]=</a:t>
            </a:r>
            <a:r>
              <a:rPr lang="en-US" altLang="en-US" sz="1600" dirty="0">
                <a:solidFill>
                  <a:srgbClr val="A000A0"/>
                </a:solidFill>
                <a:latin typeface="Consolas" pitchFamily="49" charset="0"/>
              </a:rPr>
              <a:t>Cr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(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R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G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,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B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);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  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location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++;</a:t>
            </a:r>
            <a:r>
              <a:rPr lang="en-US" altLang="en-US" sz="1600" dirty="0" err="1">
                <a:solidFill>
                  <a:srgbClr val="000080"/>
                </a:solidFill>
                <a:latin typeface="Consolas" pitchFamily="49" charset="0"/>
              </a:rPr>
              <a:t>pos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++;}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  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location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+=</a:t>
            </a:r>
            <a:r>
              <a:rPr lang="en-US" altLang="en-US" sz="1600" dirty="0">
                <a:solidFill>
                  <a:srgbClr val="000080"/>
                </a:solidFill>
                <a:latin typeface="Consolas" pitchFamily="49" charset="0"/>
              </a:rPr>
              <a:t>Ximage</a:t>
            </a:r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-8;</a:t>
            </a:r>
          </a:p>
          <a:p>
            <a:r>
              <a:rPr lang="en-US" altLang="en-US" sz="1600" dirty="0">
                <a:solidFill>
                  <a:srgbClr val="000000"/>
                </a:solidFill>
                <a:latin typeface="Consolas" pitchFamily="49" charset="0"/>
              </a:rPr>
              <a:t>}}</a:t>
            </a:r>
            <a:r>
              <a:rPr lang="en-US" altLang="en-US" sz="1600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5375564"/>
            <a:ext cx="8428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chemeClr val="tx1"/>
                </a:solidFill>
              </a:rPr>
              <a:t>Because the contents of image are stored in 1 dimensional array, we read an 8x8 block’s contents by reading contents of each 8 continuous address after each Ximage distance (from 0 index). 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9007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mtClean="0"/>
              <a:t>Forward</a:t>
            </a:r>
          </a:p>
          <a:p>
            <a:endParaRPr lang="en-US" altLang="en-US" smtClean="0"/>
          </a:p>
          <a:p>
            <a:r>
              <a:rPr lang="en-US" altLang="en-US" smtClean="0"/>
              <a:t>equal</a:t>
            </a:r>
          </a:p>
          <a:p>
            <a:pPr marL="457200" lvl="1" indent="0">
              <a:buNone/>
            </a:pPr>
            <a:r>
              <a:rPr lang="en-US" altLang="en-US" smtClean="0"/>
              <a:t>G = D * F * D’ where D is DCT matrix</a:t>
            </a:r>
          </a:p>
          <a:p>
            <a:r>
              <a:rPr lang="en-US" altLang="en-US" smtClean="0"/>
              <a:t>Invert</a:t>
            </a:r>
          </a:p>
          <a:p>
            <a:endParaRPr lang="en-US" altLang="en-US" smtClean="0"/>
          </a:p>
          <a:p>
            <a:r>
              <a:rPr lang="en-US" altLang="en-US" smtClean="0"/>
              <a:t>equal</a:t>
            </a:r>
          </a:p>
          <a:p>
            <a:pPr marL="457200" lvl="1" indent="0">
              <a:buNone/>
            </a:pPr>
            <a:r>
              <a:rPr lang="en-US" altLang="en-US" smtClean="0"/>
              <a:t>F = D * G * D’ where D is DCT matrix</a:t>
            </a:r>
          </a:p>
          <a:p>
            <a:endParaRPr lang="en-US" altLang="en-US" smtClean="0"/>
          </a:p>
        </p:txBody>
      </p:sp>
      <p:graphicFrame>
        <p:nvGraphicFramePr>
          <p:cNvPr id="10244" name="Object 1"/>
          <p:cNvGraphicFramePr>
            <a:graphicFrameLocks noChangeAspect="1"/>
          </p:cNvGraphicFramePr>
          <p:nvPr/>
        </p:nvGraphicFramePr>
        <p:xfrm>
          <a:off x="1717675" y="1841500"/>
          <a:ext cx="7342188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" name="Equation" r:id="rId3" imgW="11480800" imgH="1117600" progId="Equation.3">
                  <p:embed/>
                </p:oleObj>
              </mc:Choice>
              <mc:Fallback>
                <p:oleObj name="Equation" r:id="rId3" imgW="11480800" imgH="1117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7675" y="1841500"/>
                        <a:ext cx="7342188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2"/>
          <p:cNvGraphicFramePr>
            <a:graphicFrameLocks noChangeAspect="1"/>
          </p:cNvGraphicFramePr>
          <p:nvPr/>
        </p:nvGraphicFramePr>
        <p:xfrm>
          <a:off x="1482725" y="3925888"/>
          <a:ext cx="7456488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" name="Equation" r:id="rId5" imgW="11480800" imgH="1117600" progId="Equation.3">
                  <p:embed/>
                </p:oleObj>
              </mc:Choice>
              <mc:Fallback>
                <p:oleObj name="Equation" r:id="rId5" imgW="11480800" imgH="1117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2725" y="3925888"/>
                        <a:ext cx="7456488" cy="72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686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defPPr>
              <a:defRPr lang="en-US"/>
            </a:defPPr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latin typeface="+mj-lt"/>
                <a:ea typeface="+mj-ea"/>
                <a:cs typeface="+mj-cs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en-US" altLang="en-US" dirty="0"/>
              <a:t>2-D Discrete Cosine Transform</a:t>
            </a:r>
          </a:p>
        </p:txBody>
      </p:sp>
    </p:spTree>
    <p:extLst>
      <p:ext uri="{BB962C8B-B14F-4D97-AF65-F5344CB8AC3E}">
        <p14:creationId xmlns:p14="http://schemas.microsoft.com/office/powerpoint/2010/main" val="190845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304800" y="76200"/>
            <a:ext cx="8686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defPPr>
              <a:defRPr lang="en-US"/>
            </a:defPPr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latin typeface="+mj-lt"/>
                <a:ea typeface="+mj-ea"/>
                <a:cs typeface="+mj-cs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en-US" altLang="en-US" dirty="0"/>
              <a:t>Forward Discrete Cosine Transform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" y="1109246"/>
            <a:ext cx="8229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1d-DCT </a:t>
            </a:r>
            <a:r>
              <a:rPr lang="en-US" sz="2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columns and rows to implement </a:t>
            </a:r>
            <a:r>
              <a:rPr lang="en-US" sz="2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2d-DCT</a:t>
            </a:r>
            <a:endParaRPr lang="en-US" sz="20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7882015"/>
              </p:ext>
            </p:extLst>
          </p:nvPr>
        </p:nvGraphicFramePr>
        <p:xfrm>
          <a:off x="727075" y="1752600"/>
          <a:ext cx="6386513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7" name="Equation" r:id="rId3" imgW="2247840" imgH="431640" progId="Equation.3">
                  <p:embed/>
                </p:oleObj>
              </mc:Choice>
              <mc:Fallback>
                <p:oleObj name="Equation" r:id="rId3" imgW="2247840" imgH="4316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" y="1752600"/>
                        <a:ext cx="6386513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479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533400" y="76200"/>
            <a:ext cx="7010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DCT Transformation on rows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873978"/>
            <a:ext cx="8229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datafloat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;</a:t>
            </a:r>
            <a:endParaRPr lang="en-US" sz="1600" dirty="0" smtClean="0">
              <a:solidFill>
                <a:srgbClr val="0000FF"/>
              </a:solidFill>
              <a:latin typeface="Consolas"/>
            </a:endParaRPr>
          </a:p>
          <a:p>
            <a:r>
              <a:rPr lang="en-US" sz="1600" dirty="0" smtClean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ctr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7;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ctr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&gt;= 0;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ctr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--) {</a:t>
            </a:r>
          </a:p>
          <a:p>
            <a:r>
              <a:rPr lang="en-US" sz="1600" dirty="0">
                <a:solidFill>
                  <a:srgbClr val="000080"/>
                </a:solidFill>
                <a:latin typeface="Consolas"/>
              </a:rPr>
              <a:t>tmp0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[0] +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[7];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tmp7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[0] -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[7];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[1] +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[6];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tmp6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[1] -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[6];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tmp2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[2] +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[5];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tmp5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[2] -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[5];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tmp3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[3] +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[4];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tmp4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[3] -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[4];</a:t>
            </a:r>
          </a:p>
          <a:p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/>
              </a:rPr>
              <a:t>// Even </a:t>
            </a:r>
            <a:r>
              <a:rPr lang="en-US" sz="1600" dirty="0" smtClean="0">
                <a:solidFill>
                  <a:srgbClr val="008000"/>
                </a:solidFill>
                <a:latin typeface="Consolas"/>
              </a:rPr>
              <a:t>part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tmp10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tmp0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+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tmp3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  <a:r>
              <a:rPr lang="en-US" sz="1600" dirty="0">
                <a:solidFill>
                  <a:srgbClr val="008000"/>
                </a:solidFill>
                <a:latin typeface="Consolas"/>
              </a:rPr>
              <a:t>// phase 2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tmp13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tmp0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-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tmp3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tmp11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+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tmp2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tmp12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-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tmp2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[0] =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tmp10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+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tmp11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 </a:t>
            </a:r>
            <a:r>
              <a:rPr lang="en-US" sz="1600" dirty="0">
                <a:solidFill>
                  <a:srgbClr val="008000"/>
                </a:solidFill>
                <a:latin typeface="Consolas"/>
              </a:rPr>
              <a:t>// phase 3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[4] =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tmp10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-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tmp11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r>
              <a:rPr lang="pl-PL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pl-PL" sz="1600" dirty="0">
                <a:solidFill>
                  <a:srgbClr val="000080"/>
                </a:solidFill>
                <a:latin typeface="Consolas"/>
              </a:rPr>
              <a:t>z1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 = (</a:t>
            </a:r>
            <a:r>
              <a:rPr lang="pl-PL" sz="1600" dirty="0">
                <a:solidFill>
                  <a:srgbClr val="000080"/>
                </a:solidFill>
                <a:latin typeface="Consolas"/>
              </a:rPr>
              <a:t>tmp12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 + </a:t>
            </a:r>
            <a:r>
              <a:rPr lang="pl-PL" sz="1600" dirty="0">
                <a:solidFill>
                  <a:srgbClr val="000080"/>
                </a:solidFill>
                <a:latin typeface="Consolas"/>
              </a:rPr>
              <a:t>tmp13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) * ((</a:t>
            </a:r>
            <a:r>
              <a:rPr lang="pl-PL" sz="1600" dirty="0">
                <a:solidFill>
                  <a:srgbClr val="0000FF"/>
                </a:solidFill>
                <a:latin typeface="Consolas"/>
              </a:rPr>
              <a:t>float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) 0.707106781); </a:t>
            </a:r>
            <a:r>
              <a:rPr lang="pl-PL" sz="1600" dirty="0">
                <a:solidFill>
                  <a:srgbClr val="008000"/>
                </a:solidFill>
                <a:latin typeface="Consolas"/>
              </a:rPr>
              <a:t>// c4</a:t>
            </a:r>
            <a:endParaRPr lang="pl-PL" sz="1600" dirty="0">
              <a:solidFill>
                <a:prstClr val="black"/>
              </a:solidFill>
              <a:latin typeface="Consolas"/>
            </a:endParaRPr>
          </a:p>
          <a:p>
            <a:r>
              <a:rPr lang="en-US" sz="1600" dirty="0">
                <a:solidFill>
                  <a:srgbClr val="000080"/>
                </a:solidFill>
                <a:latin typeface="Consolas"/>
              </a:rPr>
              <a:t> </a:t>
            </a:r>
            <a:r>
              <a:rPr lang="en-US" sz="1600" dirty="0" smtClean="0">
                <a:solidFill>
                  <a:srgbClr val="000080"/>
                </a:solidFill>
                <a:latin typeface="Consolas"/>
              </a:rPr>
              <a:t>   </a:t>
            </a:r>
            <a:r>
              <a:rPr lang="en-US" sz="1600" dirty="0" err="1" smtClean="0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[2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] =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tmp13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+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z1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  <a:r>
              <a:rPr lang="en-US" sz="1600" dirty="0">
                <a:solidFill>
                  <a:srgbClr val="008000"/>
                </a:solidFill>
                <a:latin typeface="Consolas"/>
              </a:rPr>
              <a:t>// phase 5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[6] =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tmp13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-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z1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endParaRPr lang="en-US" sz="1600" dirty="0">
              <a:solidFill>
                <a:prstClr val="black"/>
              </a:solidFill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73958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228600" y="152400"/>
            <a:ext cx="8534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DCT Transformation on rows (</a:t>
            </a:r>
            <a:r>
              <a:rPr lang="en-US" altLang="en-US" sz="44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cont</a:t>
            </a:r>
            <a:r>
              <a:rPr lang="en-US" alt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" y="1066800"/>
            <a:ext cx="8610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dirty="0" smtClean="0">
                <a:solidFill>
                  <a:srgbClr val="00B050"/>
                </a:solidFill>
                <a:latin typeface="Consolas"/>
              </a:rPr>
              <a:t>//odd part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    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   </a:t>
            </a:r>
            <a:r>
              <a:rPr lang="en-US" sz="1600" dirty="0" smtClean="0">
                <a:solidFill>
                  <a:srgbClr val="000080"/>
                </a:solidFill>
                <a:latin typeface="Consolas"/>
              </a:rPr>
              <a:t>tmp10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=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tmp4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+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tmp5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  <a:r>
              <a:rPr lang="en-US" sz="1600" dirty="0">
                <a:solidFill>
                  <a:srgbClr val="008000"/>
                </a:solidFill>
                <a:latin typeface="Consolas"/>
              </a:rPr>
              <a:t>// phase 2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lvl="0"/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tmp11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tmp5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+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tmp6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tmp12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tmp6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+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tmp7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lvl="0"/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lvl="0"/>
            <a:r>
              <a:rPr lang="en-US" sz="16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The rotator is modified from fig 4-8 to avoid extra negations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z5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(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tmp10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-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tmp12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) * ((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float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) 0.382683433); </a:t>
            </a:r>
            <a:r>
              <a:rPr lang="en-US" sz="1600" dirty="0">
                <a:solidFill>
                  <a:srgbClr val="008000"/>
                </a:solidFill>
                <a:latin typeface="Consolas"/>
              </a:rPr>
              <a:t>// </a:t>
            </a:r>
            <a:r>
              <a:rPr lang="en-US" sz="1600" dirty="0" smtClean="0">
                <a:solidFill>
                  <a:srgbClr val="008000"/>
                </a:solidFill>
                <a:latin typeface="Consolas"/>
              </a:rPr>
              <a:t>c6</a:t>
            </a:r>
            <a:endParaRPr lang="en-US" sz="1600" dirty="0" smtClean="0">
              <a:solidFill>
                <a:prstClr val="black"/>
              </a:solidFill>
              <a:latin typeface="Consolas"/>
            </a:endParaRPr>
          </a:p>
          <a:p>
            <a:pPr lvl="0"/>
            <a:r>
              <a:rPr lang="pl-PL" sz="1600" dirty="0" smtClean="0">
                <a:solidFill>
                  <a:prstClr val="black"/>
                </a:solidFill>
                <a:latin typeface="Consolas"/>
              </a:rPr>
              <a:t>    </a:t>
            </a:r>
            <a:r>
              <a:rPr lang="pl-PL" sz="1600" dirty="0" smtClean="0">
                <a:solidFill>
                  <a:srgbClr val="000080"/>
                </a:solidFill>
                <a:latin typeface="Consolas"/>
              </a:rPr>
              <a:t>z2</a:t>
            </a:r>
            <a:r>
              <a:rPr lang="pl-PL" sz="1600" dirty="0" smtClean="0">
                <a:solidFill>
                  <a:prstClr val="black"/>
                </a:solidFill>
                <a:latin typeface="Consolas"/>
              </a:rPr>
              <a:t> = ((</a:t>
            </a:r>
            <a:r>
              <a:rPr lang="pl-PL" sz="1600" dirty="0" smtClean="0">
                <a:solidFill>
                  <a:srgbClr val="0000FF"/>
                </a:solidFill>
                <a:latin typeface="Consolas"/>
              </a:rPr>
              <a:t>float</a:t>
            </a:r>
            <a:r>
              <a:rPr lang="pl-PL" sz="1600" dirty="0" smtClean="0">
                <a:solidFill>
                  <a:prstClr val="black"/>
                </a:solidFill>
                <a:latin typeface="Consolas"/>
              </a:rPr>
              <a:t>) 0.541196100) * </a:t>
            </a:r>
            <a:r>
              <a:rPr lang="pl-PL" sz="1600" dirty="0" smtClean="0">
                <a:solidFill>
                  <a:srgbClr val="000080"/>
                </a:solidFill>
                <a:latin typeface="Consolas"/>
              </a:rPr>
              <a:t>tmp10</a:t>
            </a:r>
            <a:r>
              <a:rPr lang="pl-PL" sz="1600" dirty="0" smtClean="0">
                <a:solidFill>
                  <a:prstClr val="black"/>
                </a:solidFill>
                <a:latin typeface="Consolas"/>
              </a:rPr>
              <a:t> + </a:t>
            </a:r>
            <a:r>
              <a:rPr lang="pl-PL" sz="1600" dirty="0" smtClean="0">
                <a:solidFill>
                  <a:srgbClr val="000080"/>
                </a:solidFill>
                <a:latin typeface="Consolas"/>
              </a:rPr>
              <a:t>z5</a:t>
            </a:r>
            <a:r>
              <a:rPr lang="pl-PL" sz="1600" dirty="0" smtClean="0">
                <a:solidFill>
                  <a:prstClr val="black"/>
                </a:solidFill>
                <a:latin typeface="Consolas"/>
              </a:rPr>
              <a:t>; </a:t>
            </a:r>
            <a:r>
              <a:rPr lang="pl-PL" sz="1600" dirty="0" smtClean="0">
                <a:solidFill>
                  <a:srgbClr val="008000"/>
                </a:solidFill>
                <a:latin typeface="Consolas"/>
              </a:rPr>
              <a:t>// c2-c6</a:t>
            </a:r>
            <a:endParaRPr lang="pl-PL" sz="1600" dirty="0" smtClean="0">
              <a:solidFill>
                <a:prstClr val="black"/>
              </a:solidFill>
              <a:latin typeface="Consolas"/>
            </a:endParaRPr>
          </a:p>
          <a:p>
            <a:pPr lvl="0"/>
            <a:r>
              <a:rPr lang="pl-PL" sz="1600" dirty="0" smtClean="0">
                <a:solidFill>
                  <a:prstClr val="black"/>
                </a:solidFill>
                <a:latin typeface="Consolas"/>
              </a:rPr>
              <a:t>    </a:t>
            </a:r>
            <a:r>
              <a:rPr lang="pl-PL" sz="1600" dirty="0">
                <a:solidFill>
                  <a:srgbClr val="000080"/>
                </a:solidFill>
                <a:latin typeface="Consolas"/>
              </a:rPr>
              <a:t>z4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 = ((</a:t>
            </a:r>
            <a:r>
              <a:rPr lang="pl-PL" sz="1600" dirty="0">
                <a:solidFill>
                  <a:srgbClr val="0000FF"/>
                </a:solidFill>
                <a:latin typeface="Consolas"/>
              </a:rPr>
              <a:t>float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) 1.306562965) * </a:t>
            </a:r>
            <a:r>
              <a:rPr lang="pl-PL" sz="1600" dirty="0">
                <a:solidFill>
                  <a:srgbClr val="000080"/>
                </a:solidFill>
                <a:latin typeface="Consolas"/>
              </a:rPr>
              <a:t>tmp12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 + </a:t>
            </a:r>
            <a:r>
              <a:rPr lang="pl-PL" sz="1600" dirty="0">
                <a:solidFill>
                  <a:srgbClr val="000080"/>
                </a:solidFill>
                <a:latin typeface="Consolas"/>
              </a:rPr>
              <a:t>z5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; </a:t>
            </a:r>
            <a:r>
              <a:rPr lang="pl-PL" sz="1600" dirty="0">
                <a:solidFill>
                  <a:srgbClr val="008000"/>
                </a:solidFill>
                <a:latin typeface="Consolas"/>
              </a:rPr>
              <a:t>// c2+c6</a:t>
            </a:r>
            <a:endParaRPr lang="pl-PL" sz="1600" dirty="0">
              <a:solidFill>
                <a:prstClr val="black"/>
              </a:solidFill>
              <a:latin typeface="Consolas"/>
            </a:endParaRPr>
          </a:p>
          <a:p>
            <a:pPr lvl="0"/>
            <a:r>
              <a:rPr lang="pl-PL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pl-PL" sz="1600" dirty="0">
                <a:solidFill>
                  <a:srgbClr val="000080"/>
                </a:solidFill>
                <a:latin typeface="Consolas"/>
              </a:rPr>
              <a:t>z3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pl-PL" sz="1600" dirty="0">
                <a:solidFill>
                  <a:srgbClr val="000080"/>
                </a:solidFill>
                <a:latin typeface="Consolas"/>
              </a:rPr>
              <a:t>tmp11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 * ((</a:t>
            </a:r>
            <a:r>
              <a:rPr lang="pl-PL" sz="1600" dirty="0">
                <a:solidFill>
                  <a:srgbClr val="0000FF"/>
                </a:solidFill>
                <a:latin typeface="Consolas"/>
              </a:rPr>
              <a:t>float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) 0.707106781); </a:t>
            </a:r>
            <a:r>
              <a:rPr lang="pl-PL" sz="1600" dirty="0">
                <a:solidFill>
                  <a:srgbClr val="008000"/>
                </a:solidFill>
                <a:latin typeface="Consolas"/>
              </a:rPr>
              <a:t>// c4</a:t>
            </a:r>
            <a:endParaRPr lang="pl-PL" sz="1600" dirty="0">
              <a:solidFill>
                <a:prstClr val="black"/>
              </a:solidFill>
              <a:latin typeface="Consolas"/>
            </a:endParaRPr>
          </a:p>
          <a:p>
            <a:pPr lvl="0"/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lvl="0"/>
            <a:r>
              <a:rPr lang="pl-PL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pl-PL" sz="1600" dirty="0">
                <a:solidFill>
                  <a:srgbClr val="000080"/>
                </a:solidFill>
                <a:latin typeface="Consolas"/>
              </a:rPr>
              <a:t>z11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pl-PL" sz="1600" dirty="0">
                <a:solidFill>
                  <a:srgbClr val="000080"/>
                </a:solidFill>
                <a:latin typeface="Consolas"/>
              </a:rPr>
              <a:t>tmp7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 + </a:t>
            </a:r>
            <a:r>
              <a:rPr lang="pl-PL" sz="1600" dirty="0">
                <a:solidFill>
                  <a:srgbClr val="000080"/>
                </a:solidFill>
                <a:latin typeface="Consolas"/>
              </a:rPr>
              <a:t>z3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;</a:t>
            </a:r>
            <a:r>
              <a:rPr lang="pl-PL" sz="1600" dirty="0">
                <a:solidFill>
                  <a:srgbClr val="008000"/>
                </a:solidFill>
                <a:latin typeface="Consolas"/>
              </a:rPr>
              <a:t>// phase 5</a:t>
            </a:r>
            <a:endParaRPr lang="pl-PL" sz="1600" dirty="0">
              <a:solidFill>
                <a:prstClr val="black"/>
              </a:solidFill>
              <a:latin typeface="Consolas"/>
            </a:endParaRPr>
          </a:p>
          <a:p>
            <a:pPr lvl="0"/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z13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tmp7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-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z3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lvl="0"/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lvl="0"/>
            <a:r>
              <a:rPr lang="pl-PL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pl-PL" sz="1600" dirty="0">
                <a:solidFill>
                  <a:srgbClr val="000080"/>
                </a:solidFill>
                <a:latin typeface="Consolas"/>
              </a:rPr>
              <a:t>dataptr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[5] = </a:t>
            </a:r>
            <a:r>
              <a:rPr lang="pl-PL" sz="1600" dirty="0">
                <a:solidFill>
                  <a:srgbClr val="000080"/>
                </a:solidFill>
                <a:latin typeface="Consolas"/>
              </a:rPr>
              <a:t>z13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 + </a:t>
            </a:r>
            <a:r>
              <a:rPr lang="pl-PL" sz="1600" dirty="0">
                <a:solidFill>
                  <a:srgbClr val="000080"/>
                </a:solidFill>
                <a:latin typeface="Consolas"/>
              </a:rPr>
              <a:t>z2</a:t>
            </a:r>
            <a:r>
              <a:rPr lang="pl-PL" sz="1600" dirty="0">
                <a:solidFill>
                  <a:prstClr val="black"/>
                </a:solidFill>
                <a:latin typeface="Consolas"/>
              </a:rPr>
              <a:t>;</a:t>
            </a:r>
            <a:r>
              <a:rPr lang="pl-PL" sz="1600" dirty="0">
                <a:solidFill>
                  <a:srgbClr val="008000"/>
                </a:solidFill>
                <a:latin typeface="Consolas"/>
              </a:rPr>
              <a:t>// phase 6</a:t>
            </a:r>
            <a:endParaRPr lang="pl-PL" sz="1600" dirty="0">
              <a:solidFill>
                <a:prstClr val="black"/>
              </a:solidFill>
              <a:latin typeface="Consolas"/>
            </a:endParaRPr>
          </a:p>
          <a:p>
            <a:pPr lvl="0"/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[3] =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z13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-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z2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lvl="0"/>
            <a:r>
              <a:rPr lang="en-US" sz="1600" dirty="0" smtClean="0">
                <a:solidFill>
                  <a:srgbClr val="000080"/>
                </a:solidFill>
                <a:latin typeface="Consolas"/>
              </a:rPr>
              <a:t>    </a:t>
            </a:r>
            <a:r>
              <a:rPr lang="en-US" sz="1600" dirty="0" err="1" smtClean="0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[1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] =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z11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+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z4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[7] =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z11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-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z4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lvl="0"/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lvl="0"/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+= 8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; </a:t>
            </a:r>
            <a:r>
              <a:rPr lang="en-US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pointer to next row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latin typeface="Consolas"/>
              </a:rPr>
              <a:t>  }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6083558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8600" y="6260068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DCT Transformation on columns is similar.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42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Quantization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Reduce or decrease the precision of coefficients</a:t>
            </a:r>
          </a:p>
          <a:p>
            <a:r>
              <a:rPr lang="en-US" altLang="en-US" smtClean="0"/>
              <a:t>T’(u,v) = round[T(u,v)/Q(u,v)]</a:t>
            </a:r>
          </a:p>
          <a:p>
            <a:r>
              <a:rPr lang="en-US" altLang="en-US" smtClean="0"/>
              <a:t>where </a:t>
            </a:r>
          </a:p>
          <a:p>
            <a:pPr lvl="1"/>
            <a:r>
              <a:rPr lang="en-US" altLang="en-US" smtClean="0"/>
              <a:t>T’(u,v) is quantized DCT coefficients </a:t>
            </a:r>
          </a:p>
          <a:p>
            <a:pPr lvl="1"/>
            <a:r>
              <a:rPr lang="en-US" altLang="en-US" smtClean="0"/>
              <a:t>Q(u,v) is a quantize table</a:t>
            </a:r>
          </a:p>
          <a:p>
            <a:r>
              <a:rPr lang="en-US" altLang="en-US" smtClean="0"/>
              <a:t>Q * quality (best or worst compression)</a:t>
            </a:r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4657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Luminance quantization table</a:t>
            </a:r>
            <a:endParaRPr lang="en-US"/>
          </a:p>
          <a:p>
            <a:pPr>
              <a:defRPr/>
            </a:pPr>
            <a:endParaRPr lang="en-US" smtClean="0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 smtClean="0"/>
          </a:p>
          <a:p>
            <a:pPr marL="0" indent="0">
              <a:buFontTx/>
              <a:buNone/>
              <a:defRPr/>
            </a:pP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2292" name="TextBox 1"/>
          <p:cNvSpPr txBox="1">
            <a:spLocks noChangeArrowheads="1"/>
          </p:cNvSpPr>
          <p:nvPr/>
        </p:nvSpPr>
        <p:spPr bwMode="auto">
          <a:xfrm>
            <a:off x="10007600" y="1282700"/>
            <a:ext cx="1841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495550"/>
            <a:ext cx="5686425" cy="299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457200" y="228600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Quantization table</a:t>
            </a:r>
          </a:p>
        </p:txBody>
      </p:sp>
    </p:spTree>
    <p:extLst>
      <p:ext uri="{BB962C8B-B14F-4D97-AF65-F5344CB8AC3E}">
        <p14:creationId xmlns:p14="http://schemas.microsoft.com/office/powerpoint/2010/main" val="194558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Chrominance quantization table</a:t>
            </a:r>
          </a:p>
          <a:p>
            <a:endParaRPr lang="en-US" altLang="en-US" smtClean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13" y="2203450"/>
            <a:ext cx="566737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457200" y="228600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Quantization table (</a:t>
            </a:r>
            <a:r>
              <a:rPr lang="en-US" altLang="en-US" sz="44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cont</a:t>
            </a:r>
            <a:r>
              <a:rPr lang="en-US" alt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5783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Use zigzag patern to reorder quantized DCT coefficients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Use huffman coding to encode coefficients patern</a:t>
            </a:r>
          </a:p>
          <a:p>
            <a:endParaRPr lang="en-US" altLang="en-US" smtClean="0"/>
          </a:p>
        </p:txBody>
      </p:sp>
      <p:pic>
        <p:nvPicPr>
          <p:cNvPr id="14340" name="Picture 6" descr="File:JPEG ZigZag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209800"/>
            <a:ext cx="2759075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457200" y="228600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Zigzag Scanner</a:t>
            </a:r>
          </a:p>
        </p:txBody>
      </p:sp>
    </p:spTree>
    <p:extLst>
      <p:ext uri="{BB962C8B-B14F-4D97-AF65-F5344CB8AC3E}">
        <p14:creationId xmlns:p14="http://schemas.microsoft.com/office/powerpoint/2010/main" val="217084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381000" y="76200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Quantization &amp; </a:t>
            </a:r>
            <a:r>
              <a:rPr lang="en-US" altLang="en-US" sz="44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ZigZag</a:t>
            </a:r>
            <a:endParaRPr lang="en-US" altLang="en-US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6214646"/>
            <a:ext cx="609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=0;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&lt;=63;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++)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DU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zigzag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]]=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DU_DCT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];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5908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 a zigzag array to store zigzag sequence of </a:t>
            </a:r>
            <a:r>
              <a:rPr lang="en-US" dirty="0" err="1" smtClean="0"/>
              <a:t>indexs</a:t>
            </a:r>
            <a:r>
              <a:rPr lang="en-US" dirty="0" smtClean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914400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To quantize the values of data unit, just simple mutiply each value with associated value in quantization table. </a:t>
            </a: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91836" y="1524000"/>
            <a:ext cx="62899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sz="16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nn-NO" sz="16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nn-NO" sz="1600" dirty="0">
                <a:solidFill>
                  <a:srgbClr val="000080"/>
                </a:solidFill>
                <a:latin typeface="Consolas"/>
              </a:rPr>
              <a:t>i</a:t>
            </a:r>
            <a:r>
              <a:rPr lang="nn-NO" sz="1600" dirty="0">
                <a:solidFill>
                  <a:prstClr val="black"/>
                </a:solidFill>
                <a:latin typeface="Consolas"/>
              </a:rPr>
              <a:t> = 0; </a:t>
            </a:r>
            <a:r>
              <a:rPr lang="nn-NO" sz="1600" dirty="0">
                <a:solidFill>
                  <a:srgbClr val="000080"/>
                </a:solidFill>
                <a:latin typeface="Consolas"/>
              </a:rPr>
              <a:t>i</a:t>
            </a:r>
            <a:r>
              <a:rPr lang="nn-NO" sz="1600" dirty="0">
                <a:solidFill>
                  <a:prstClr val="black"/>
                </a:solidFill>
                <a:latin typeface="Consolas"/>
              </a:rPr>
              <a:t> &lt; 64; </a:t>
            </a:r>
            <a:r>
              <a:rPr lang="nn-NO" sz="1600" dirty="0">
                <a:solidFill>
                  <a:srgbClr val="000080"/>
                </a:solidFill>
                <a:latin typeface="Consolas"/>
              </a:rPr>
              <a:t>i</a:t>
            </a:r>
            <a:r>
              <a:rPr lang="nn-NO" sz="1600" dirty="0">
                <a:solidFill>
                  <a:prstClr val="black"/>
                </a:solidFill>
                <a:latin typeface="Consolas"/>
              </a:rPr>
              <a:t>++) {</a:t>
            </a:r>
          </a:p>
          <a:p>
            <a:r>
              <a: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// Apply the quantization and scaling factor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temp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datafloat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] * </a:t>
            </a:r>
            <a:r>
              <a:rPr lang="en-US" sz="1600" dirty="0" err="1">
                <a:solidFill>
                  <a:srgbClr val="000080"/>
                </a:solidFill>
                <a:latin typeface="Consolas"/>
              </a:rPr>
              <a:t>fdtbl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];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000" y="2895600"/>
            <a:ext cx="63973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/>
              </a:rPr>
              <a:t>static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>
                <a:solidFill>
                  <a:srgbClr val="A000A0"/>
                </a:solidFill>
                <a:latin typeface="Consolas"/>
              </a:rPr>
              <a:t>BYTE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zigzag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[64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]=</a:t>
            </a:r>
          </a:p>
          <a:p>
            <a:r>
              <a:rPr lang="en-US" dirty="0" smtClean="0">
                <a:solidFill>
                  <a:prstClr val="black"/>
                </a:solidFill>
                <a:latin typeface="Consolas"/>
              </a:rPr>
              <a:t>{ 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0, 1, 5, 6,14,15,27,28,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2, 4, 7,13,16,26,29,42,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3, 8,12,17,25,30,41,43,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9,11,18,24,31,40,44,53,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10,19,23,32,39,45,52,54,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20,22,33,38,46,51,55,60,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21,34,37,47,50,56,59,61,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35,36,48,49,57,58,62,63 };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" y="57150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Reorder original sequence of DU_DCT to zigzag order.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18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DC coefficient at position(0,0)</a:t>
            </a:r>
          </a:p>
          <a:p>
            <a:r>
              <a:rPr lang="en-US" altLang="en-US" dirty="0" smtClean="0"/>
              <a:t>AC coefficient is remainder except DC</a:t>
            </a:r>
          </a:p>
          <a:p>
            <a:r>
              <a:rPr lang="en-US" altLang="en-US" dirty="0" smtClean="0"/>
              <a:t>DC coefficient is coded difference to AC coefficients</a:t>
            </a:r>
          </a:p>
          <a:p>
            <a:r>
              <a:rPr lang="en-US" altLang="en-US" dirty="0" smtClean="0"/>
              <a:t>Difference code = </a:t>
            </a:r>
            <a:r>
              <a:rPr lang="en-US" altLang="en-US" dirty="0" err="1" smtClean="0"/>
              <a:t>DC</a:t>
            </a:r>
            <a:r>
              <a:rPr lang="en-US" altLang="en-US" baseline="-25000" dirty="0" err="1" smtClean="0"/>
              <a:t>i</a:t>
            </a:r>
            <a:r>
              <a:rPr lang="en-US" altLang="en-US" dirty="0" smtClean="0"/>
              <a:t> – DC</a:t>
            </a:r>
            <a:r>
              <a:rPr lang="en-US" altLang="en-US" baseline="-25000" dirty="0" smtClean="0"/>
              <a:t>i-1 </a:t>
            </a:r>
            <a:r>
              <a:rPr lang="en-US" altLang="en-US" dirty="0" smtClean="0"/>
              <a:t>where </a:t>
            </a:r>
            <a:r>
              <a:rPr lang="en-US" altLang="en-US" dirty="0" err="1" smtClean="0"/>
              <a:t>DC</a:t>
            </a:r>
            <a:r>
              <a:rPr lang="en-US" altLang="en-US" baseline="-25000" dirty="0" err="1" smtClean="0"/>
              <a:t>i</a:t>
            </a:r>
            <a:r>
              <a:rPr lang="en-US" altLang="en-US" dirty="0" smtClean="0"/>
              <a:t> is DC coefficient of i-</a:t>
            </a:r>
            <a:r>
              <a:rPr lang="en-US" altLang="en-US" dirty="0" err="1" smtClean="0"/>
              <a:t>th</a:t>
            </a:r>
            <a:r>
              <a:rPr lang="en-US" altLang="en-US" dirty="0" smtClean="0"/>
              <a:t> block</a:t>
            </a:r>
          </a:p>
        </p:txBody>
      </p:sp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457200" y="228600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Huffman Encoding</a:t>
            </a:r>
          </a:p>
        </p:txBody>
      </p:sp>
    </p:spTree>
    <p:extLst>
      <p:ext uri="{BB962C8B-B14F-4D97-AF65-F5344CB8AC3E}">
        <p14:creationId xmlns:p14="http://schemas.microsoft.com/office/powerpoint/2010/main" val="37240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AC coefficient is coded by run length coding and huffman coding</a:t>
            </a:r>
          </a:p>
          <a:p>
            <a:r>
              <a:rPr lang="en-US" altLang="en-US" smtClean="0"/>
              <a:t>(Run length, size) (amplitude)</a:t>
            </a:r>
          </a:p>
          <a:p>
            <a:r>
              <a:rPr lang="en-US" altLang="en-US" i="1" smtClean="0"/>
              <a:t>RUNLENGTH</a:t>
            </a:r>
            <a:r>
              <a:rPr lang="en-US" altLang="en-US" smtClean="0"/>
              <a:t> is the number of zeroes that came before this non-zero AC coefficient</a:t>
            </a:r>
          </a:p>
          <a:p>
            <a:r>
              <a:rPr lang="en-US" altLang="en-US" i="1" smtClean="0"/>
              <a:t>SIZE</a:t>
            </a:r>
            <a:r>
              <a:rPr lang="en-US" altLang="en-US" smtClean="0"/>
              <a:t> is the number of bits required to represent </a:t>
            </a:r>
          </a:p>
          <a:p>
            <a:r>
              <a:rPr lang="en-US" altLang="en-US" smtClean="0"/>
              <a:t> </a:t>
            </a:r>
            <a:r>
              <a:rPr lang="en-US" altLang="en-US" i="1" smtClean="0"/>
              <a:t>AMPLITUDE</a:t>
            </a:r>
            <a:r>
              <a:rPr lang="en-US" altLang="en-US" smtClean="0"/>
              <a:t> is the bit-representation.</a:t>
            </a:r>
          </a:p>
        </p:txBody>
      </p:sp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457200" y="228600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Huffman </a:t>
            </a:r>
            <a:r>
              <a:rPr lang="en-US" alt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Encoding (</a:t>
            </a:r>
            <a:r>
              <a:rPr lang="en-US" altLang="en-US" sz="4400" dirty="0" err="1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cont</a:t>
            </a:r>
            <a:r>
              <a:rPr lang="en-US" alt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  <a:endParaRPr lang="en-US" altLang="en-US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069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Jpeg use multiple huffman to encode DCT coefficients if image have many components.</a:t>
            </a:r>
          </a:p>
          <a:p>
            <a:r>
              <a:rPr lang="en-US" altLang="en-US" smtClean="0"/>
              <a:t>Some default huffman table for DCT coefficient of each component is defined in ITU T81 document.</a:t>
            </a:r>
          </a:p>
          <a:p>
            <a:endParaRPr lang="en-US" altLang="en-US" smtClean="0"/>
          </a:p>
        </p:txBody>
      </p:sp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Huffman </a:t>
            </a:r>
            <a:r>
              <a:rPr lang="en-US" alt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Encoding (</a:t>
            </a:r>
            <a:r>
              <a:rPr lang="en-US" altLang="en-US" sz="4400" dirty="0" err="1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cont</a:t>
            </a:r>
            <a:r>
              <a:rPr lang="en-US" alt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  <a:endParaRPr lang="en-US" altLang="en-US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8285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457200" y="228600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Huffman </a:t>
            </a:r>
            <a:r>
              <a:rPr lang="en-US" alt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Encoding (</a:t>
            </a:r>
            <a:r>
              <a:rPr lang="en-US" altLang="en-US" sz="4400" dirty="0" err="1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cont</a:t>
            </a:r>
            <a:r>
              <a:rPr lang="en-US" alt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  <a:endParaRPr lang="en-US" altLang="en-US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9600" y="1093887"/>
            <a:ext cx="7696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880000"/>
                </a:solidFill>
                <a:latin typeface="Consolas"/>
              </a:rPr>
              <a:t>compute_Huffman_table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dirty="0">
                <a:solidFill>
                  <a:srgbClr val="A000A0"/>
                </a:solidFill>
                <a:latin typeface="Consolas"/>
              </a:rPr>
              <a:t>BYTE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*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nrcodes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,</a:t>
            </a:r>
            <a:r>
              <a:rPr lang="en-US" dirty="0" err="1">
                <a:solidFill>
                  <a:srgbClr val="A000A0"/>
                </a:solidFill>
                <a:latin typeface="Consolas"/>
              </a:rPr>
              <a:t>BYTE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*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std_table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,</a:t>
            </a:r>
            <a:r>
              <a:rPr lang="en-US" dirty="0" err="1">
                <a:solidFill>
                  <a:srgbClr val="0000FF"/>
                </a:solidFill>
                <a:latin typeface="Consolas"/>
              </a:rPr>
              <a:t>bitstring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*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HT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){</a:t>
            </a:r>
            <a:endParaRPr lang="en-US" dirty="0">
              <a:solidFill>
                <a:prstClr val="black"/>
              </a:solidFill>
              <a:latin typeface="Consolas"/>
            </a:endParaRP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>
                <a:solidFill>
                  <a:srgbClr val="A000A0"/>
                </a:solidFill>
                <a:latin typeface="Consolas"/>
              </a:rPr>
              <a:t>BYTE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k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,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j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>
                <a:solidFill>
                  <a:srgbClr val="A000A0"/>
                </a:solidFill>
                <a:latin typeface="Consolas"/>
              </a:rPr>
              <a:t>BYTE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pos_in_table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>
                <a:solidFill>
                  <a:srgbClr val="A000A0"/>
                </a:solidFill>
                <a:latin typeface="Consolas"/>
              </a:rPr>
              <a:t>WORD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codevalue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codevalue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=0; 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pos_in_table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=0;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k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=1;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k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&lt;=16;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k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++){</a:t>
            </a:r>
            <a:endParaRPr lang="en-US" dirty="0">
              <a:solidFill>
                <a:prstClr val="black"/>
              </a:solidFill>
              <a:latin typeface="Consolas"/>
            </a:endParaRP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  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j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=1;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j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&lt;=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nrcodes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k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];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j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++){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	</a:t>
            </a:r>
            <a:r>
              <a:rPr lang="en-US" dirty="0" smtClean="0">
                <a:solidFill>
                  <a:srgbClr val="000080"/>
                </a:solidFill>
                <a:latin typeface="Consolas"/>
              </a:rPr>
              <a:t>HT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[</a:t>
            </a:r>
            <a:r>
              <a:rPr lang="en-US" dirty="0" err="1" smtClean="0">
                <a:solidFill>
                  <a:srgbClr val="000080"/>
                </a:solidFill>
                <a:latin typeface="Consolas"/>
              </a:rPr>
              <a:t>std_table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[</a:t>
            </a:r>
            <a:r>
              <a:rPr lang="en-US" dirty="0" err="1" smtClean="0">
                <a:solidFill>
                  <a:srgbClr val="000080"/>
                </a:solidFill>
                <a:latin typeface="Consolas"/>
              </a:rPr>
              <a:t>pos_in_table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]].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value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=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codevalue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	</a:t>
            </a:r>
            <a:r>
              <a:rPr lang="en-US" dirty="0" smtClean="0">
                <a:solidFill>
                  <a:srgbClr val="000080"/>
                </a:solidFill>
                <a:latin typeface="Consolas"/>
              </a:rPr>
              <a:t>HT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[</a:t>
            </a:r>
            <a:r>
              <a:rPr lang="en-US" dirty="0" err="1" smtClean="0">
                <a:solidFill>
                  <a:srgbClr val="000080"/>
                </a:solidFill>
                <a:latin typeface="Consolas"/>
              </a:rPr>
              <a:t>std_table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[</a:t>
            </a:r>
            <a:r>
              <a:rPr lang="en-US" dirty="0" err="1" smtClean="0">
                <a:solidFill>
                  <a:srgbClr val="000080"/>
                </a:solidFill>
                <a:latin typeface="Consolas"/>
              </a:rPr>
              <a:t>pos_in_table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]].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length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=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k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	</a:t>
            </a:r>
            <a:r>
              <a:rPr lang="en-US" dirty="0" err="1" smtClean="0">
                <a:solidFill>
                  <a:srgbClr val="000080"/>
                </a:solidFill>
                <a:latin typeface="Consolas"/>
              </a:rPr>
              <a:t>pos_in_table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++;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	</a:t>
            </a:r>
            <a:r>
              <a:rPr lang="en-US" dirty="0" err="1" smtClean="0">
                <a:solidFill>
                  <a:srgbClr val="000080"/>
                </a:solidFill>
                <a:latin typeface="Consolas"/>
              </a:rPr>
              <a:t>codevalue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++;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	}</a:t>
            </a:r>
            <a:endParaRPr lang="en-US" dirty="0">
              <a:solidFill>
                <a:prstClr val="black"/>
              </a:solidFill>
              <a:latin typeface="Consolas"/>
            </a:endParaRP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   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codevalue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*=2;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 }</a:t>
            </a:r>
            <a:endParaRPr lang="en-US" dirty="0">
              <a:solidFill>
                <a:prstClr val="black"/>
              </a:solidFill>
              <a:latin typeface="Consolas"/>
            </a:endParaRP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6255" y="5754469"/>
            <a:ext cx="815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By picking up the code at appropriate index of huffman table to get huffman code of DC/ACs coefficient of a data unit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04290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52400" y="228600"/>
            <a:ext cx="8763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Huffman Encoding – DC differences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152400" y="1626275"/>
            <a:ext cx="8763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80"/>
                </a:solidFill>
                <a:latin typeface="Consolas"/>
              </a:rPr>
              <a:t>Diff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=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DU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[0]-*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DC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*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DC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=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DU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[0];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8000"/>
                </a:solidFill>
                <a:latin typeface="Consolas"/>
              </a:rPr>
              <a:t>//Encode DC</a:t>
            </a:r>
            <a:endParaRPr lang="en-US" dirty="0">
              <a:solidFill>
                <a:prstClr val="black"/>
              </a:solidFill>
              <a:latin typeface="Consolas"/>
            </a:endParaRP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Diff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==0) </a:t>
            </a:r>
            <a:r>
              <a:rPr lang="en-US" dirty="0" err="1">
                <a:solidFill>
                  <a:srgbClr val="880000"/>
                </a:solidFill>
                <a:latin typeface="Consolas"/>
              </a:rPr>
              <a:t>writebits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HTDC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[0]); </a:t>
            </a:r>
            <a:r>
              <a:rPr lang="en-US" dirty="0">
                <a:solidFill>
                  <a:srgbClr val="008000"/>
                </a:solidFill>
                <a:latin typeface="Consolas"/>
              </a:rPr>
              <a:t>//Diff might be 0</a:t>
            </a:r>
            <a:endParaRPr lang="en-US" dirty="0">
              <a:solidFill>
                <a:prstClr val="black"/>
              </a:solidFill>
              <a:latin typeface="Consolas"/>
            </a:endParaRP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else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{</a:t>
            </a:r>
          </a:p>
          <a:p>
            <a:r>
              <a:rPr lang="en-US" dirty="0" smtClean="0">
                <a:solidFill>
                  <a:srgbClr val="880000"/>
                </a:solidFill>
                <a:latin typeface="Consolas"/>
              </a:rPr>
              <a:t>	</a:t>
            </a:r>
            <a:r>
              <a:rPr lang="en-US" dirty="0" err="1" smtClean="0">
                <a:solidFill>
                  <a:srgbClr val="880000"/>
                </a:solidFill>
                <a:latin typeface="Consolas"/>
              </a:rPr>
              <a:t>writebits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dirty="0" smtClean="0">
                <a:solidFill>
                  <a:srgbClr val="000080"/>
                </a:solidFill>
                <a:latin typeface="Consolas"/>
              </a:rPr>
              <a:t>HTDC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[</a:t>
            </a:r>
            <a:r>
              <a:rPr lang="en-US" dirty="0" smtClean="0">
                <a:solidFill>
                  <a:srgbClr val="000080"/>
                </a:solidFill>
                <a:latin typeface="Consolas"/>
              </a:rPr>
              <a:t>category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[</a:t>
            </a:r>
            <a:r>
              <a:rPr lang="en-US" dirty="0" smtClean="0">
                <a:solidFill>
                  <a:srgbClr val="000080"/>
                </a:solidFill>
                <a:latin typeface="Consolas"/>
              </a:rPr>
              <a:t>Diff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]]);</a:t>
            </a:r>
          </a:p>
          <a:p>
            <a:r>
              <a:rPr lang="en-US" dirty="0" smtClean="0">
                <a:solidFill>
                  <a:srgbClr val="880000"/>
                </a:solidFill>
                <a:latin typeface="Consolas"/>
              </a:rPr>
              <a:t>	</a:t>
            </a:r>
            <a:r>
              <a:rPr lang="en-US" dirty="0" err="1" smtClean="0">
                <a:solidFill>
                  <a:srgbClr val="880000"/>
                </a:solidFill>
                <a:latin typeface="Consolas"/>
              </a:rPr>
              <a:t>writebits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dirty="0" err="1" smtClean="0">
                <a:solidFill>
                  <a:srgbClr val="000080"/>
                </a:solidFill>
                <a:latin typeface="Consolas"/>
              </a:rPr>
              <a:t>bitcode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[</a:t>
            </a:r>
            <a:r>
              <a:rPr lang="en-US" dirty="0" smtClean="0">
                <a:solidFill>
                  <a:srgbClr val="000080"/>
                </a:solidFill>
                <a:latin typeface="Consolas"/>
              </a:rPr>
              <a:t>Diff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]);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     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} </a:t>
            </a:r>
            <a:endParaRPr lang="en-US" dirty="0">
              <a:solidFill>
                <a:prstClr val="black"/>
              </a:solidFill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194301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228600" y="76200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Huffman Encoding – ACs</a:t>
            </a:r>
          </a:p>
        </p:txBody>
      </p:sp>
      <p:sp>
        <p:nvSpPr>
          <p:cNvPr id="3" name="Rectangle 2"/>
          <p:cNvSpPr/>
          <p:nvPr/>
        </p:nvSpPr>
        <p:spPr>
          <a:xfrm>
            <a:off x="34636" y="337167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mtClean="0">
                <a:solidFill>
                  <a:srgbClr val="0000FF"/>
                </a:solidFill>
                <a:latin typeface="Consolas"/>
              </a:rPr>
              <a:t>for</a:t>
            </a:r>
            <a:r>
              <a:rPr lang="da-DK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da-DK">
                <a:solidFill>
                  <a:prstClr val="black"/>
                </a:solidFill>
                <a:latin typeface="Consolas"/>
              </a:rPr>
              <a:t>(</a:t>
            </a:r>
            <a:r>
              <a:rPr lang="da-DK">
                <a:solidFill>
                  <a:srgbClr val="000080"/>
                </a:solidFill>
                <a:latin typeface="Consolas"/>
              </a:rPr>
              <a:t>end0pos</a:t>
            </a:r>
            <a:r>
              <a:rPr lang="da-DK">
                <a:solidFill>
                  <a:prstClr val="black"/>
                </a:solidFill>
                <a:latin typeface="Consolas"/>
              </a:rPr>
              <a:t>=63;(</a:t>
            </a:r>
            <a:r>
              <a:rPr lang="da-DK">
                <a:solidFill>
                  <a:srgbClr val="000080"/>
                </a:solidFill>
                <a:latin typeface="Consolas"/>
              </a:rPr>
              <a:t>end0pos</a:t>
            </a:r>
            <a:r>
              <a:rPr lang="da-DK">
                <a:solidFill>
                  <a:prstClr val="black"/>
                </a:solidFill>
                <a:latin typeface="Consolas"/>
              </a:rPr>
              <a:t>&gt;0)&amp;&amp;(</a:t>
            </a:r>
            <a:r>
              <a:rPr lang="da-DK">
                <a:solidFill>
                  <a:srgbClr val="000080"/>
                </a:solidFill>
                <a:latin typeface="Consolas"/>
              </a:rPr>
              <a:t>DU</a:t>
            </a:r>
            <a:r>
              <a:rPr lang="da-DK">
                <a:solidFill>
                  <a:prstClr val="black"/>
                </a:solidFill>
                <a:latin typeface="Consolas"/>
              </a:rPr>
              <a:t>[</a:t>
            </a:r>
            <a:r>
              <a:rPr lang="da-DK">
                <a:solidFill>
                  <a:srgbClr val="000080"/>
                </a:solidFill>
                <a:latin typeface="Consolas"/>
              </a:rPr>
              <a:t>end0pos</a:t>
            </a:r>
            <a:r>
              <a:rPr lang="da-DK">
                <a:solidFill>
                  <a:prstClr val="black"/>
                </a:solidFill>
                <a:latin typeface="Consolas"/>
              </a:rPr>
              <a:t>]==0);</a:t>
            </a:r>
            <a:r>
              <a:rPr lang="da-DK">
                <a:solidFill>
                  <a:srgbClr val="000080"/>
                </a:solidFill>
                <a:latin typeface="Consolas"/>
              </a:rPr>
              <a:t>end0pos</a:t>
            </a:r>
            <a:r>
              <a:rPr lang="da-DK">
                <a:solidFill>
                  <a:prstClr val="black"/>
                </a:solidFill>
                <a:latin typeface="Consolas"/>
              </a:rPr>
              <a:t>--) ;</a:t>
            </a:r>
          </a:p>
          <a:p>
            <a:r>
              <a:rPr lang="en-US" smtClean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mtClean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mtClean="0">
                <a:solidFill>
                  <a:srgbClr val="000080"/>
                </a:solidFill>
                <a:latin typeface="Consolas"/>
              </a:rPr>
              <a:t>end0pos</a:t>
            </a:r>
            <a:r>
              <a:rPr lang="en-US" smtClean="0">
                <a:solidFill>
                  <a:prstClr val="black"/>
                </a:solidFill>
                <a:latin typeface="Consolas"/>
              </a:rPr>
              <a:t>==0) {</a:t>
            </a:r>
            <a:r>
              <a:rPr lang="en-US" smtClean="0">
                <a:solidFill>
                  <a:srgbClr val="880000"/>
                </a:solidFill>
                <a:latin typeface="Consolas"/>
              </a:rPr>
              <a:t>writebits</a:t>
            </a:r>
            <a:r>
              <a:rPr lang="en-US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smtClean="0">
                <a:solidFill>
                  <a:srgbClr val="000080"/>
                </a:solidFill>
                <a:latin typeface="Consolas"/>
              </a:rPr>
              <a:t>EOB</a:t>
            </a:r>
            <a:r>
              <a:rPr lang="en-US" smtClean="0">
                <a:solidFill>
                  <a:prstClr val="black"/>
                </a:solidFill>
                <a:latin typeface="Consolas"/>
              </a:rPr>
              <a:t>);</a:t>
            </a:r>
            <a:r>
              <a:rPr lang="en-US" smtClean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mtClean="0">
                <a:solidFill>
                  <a:prstClr val="black"/>
                </a:solidFill>
                <a:latin typeface="Consolas"/>
              </a:rPr>
              <a:t>;}</a:t>
            </a:r>
          </a:p>
          <a:p>
            <a:endParaRPr lang="en-US" smtClean="0">
              <a:solidFill>
                <a:prstClr val="black"/>
              </a:solidFill>
              <a:latin typeface="Consolas"/>
            </a:endParaRPr>
          </a:p>
          <a:p>
            <a:r>
              <a:rPr lang="en-US" smtClean="0">
                <a:solidFill>
                  <a:prstClr val="black"/>
                </a:solidFill>
                <a:latin typeface="Consolas"/>
              </a:rPr>
              <a:t> </a:t>
            </a:r>
            <a:endParaRPr lang="en-US">
              <a:solidFill>
                <a:prstClr val="black"/>
              </a:solidFill>
              <a:latin typeface="Consola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1498937"/>
            <a:ext cx="838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Processing </a:t>
            </a:r>
            <a:r>
              <a:rPr lang="en-US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 last ACs = </a:t>
            </a:r>
            <a:r>
              <a:rPr lang="en-US" sz="20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  <a:p>
            <a:r>
              <a:rPr 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end0pos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= first element in reverse order !=0</a:t>
            </a:r>
          </a:p>
          <a:p>
            <a:pPr lvl="0"/>
            <a:endParaRPr lang="en-US" sz="20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4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228600" y="76200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Huffman Encoding – ACs</a:t>
            </a:r>
          </a:p>
        </p:txBody>
      </p:sp>
      <p:sp>
        <p:nvSpPr>
          <p:cNvPr id="3" name="Rectangle 2"/>
          <p:cNvSpPr/>
          <p:nvPr/>
        </p:nvSpPr>
        <p:spPr>
          <a:xfrm>
            <a:off x="34636" y="1447800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=1;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&lt;=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end0pos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){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Consolas"/>
              </a:rPr>
              <a:t>   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startpos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=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Consolas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(; (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DU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]==0)&amp;&amp;(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&lt;=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end0pos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);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++) ;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Consolas"/>
              </a:rPr>
              <a:t>   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nrzeroes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=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-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startpos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Consolas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nrzeroes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&gt;=16){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Consolas"/>
              </a:rPr>
              <a:t>     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nrmarker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=1;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nrmarker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&lt;=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nrzeroes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/16;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nrmarker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++){ 	</a:t>
            </a:r>
            <a:r>
              <a:rPr lang="en-US" dirty="0" err="1">
                <a:solidFill>
                  <a:srgbClr val="880000"/>
                </a:solidFill>
                <a:latin typeface="Consolas"/>
              </a:rPr>
              <a:t>writebits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M16zeroes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);}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Consolas"/>
              </a:rPr>
              <a:t>      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nrzeroes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=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nrzeroes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%16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;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  <a:latin typeface="Consolas"/>
              </a:rPr>
              <a:t>     }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  <a:latin typeface="Consolas"/>
              </a:rPr>
              <a:t>   </a:t>
            </a:r>
            <a:r>
              <a:rPr lang="en-US" dirty="0" err="1">
                <a:solidFill>
                  <a:srgbClr val="880000"/>
                </a:solidFill>
                <a:latin typeface="Consolas"/>
              </a:rPr>
              <a:t>writebits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HTAC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nrzeroes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*16+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category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DU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]]]);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Consolas"/>
              </a:rPr>
              <a:t>   </a:t>
            </a:r>
            <a:r>
              <a:rPr lang="en-US" dirty="0" err="1">
                <a:solidFill>
                  <a:srgbClr val="880000"/>
                </a:solidFill>
                <a:latin typeface="Consolas"/>
              </a:rPr>
              <a:t>writebits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dirty="0" err="1">
                <a:solidFill>
                  <a:srgbClr val="000080"/>
                </a:solidFill>
                <a:latin typeface="Consolas"/>
              </a:rPr>
              <a:t>bitcode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DU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]]);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Consolas"/>
              </a:rPr>
              <a:t>   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i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++;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Consolas"/>
              </a:rPr>
              <a:t>  }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end0pos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!=63) </a:t>
            </a:r>
            <a:r>
              <a:rPr lang="en-US" dirty="0" err="1">
                <a:solidFill>
                  <a:srgbClr val="880000"/>
                </a:solidFill>
                <a:latin typeface="Consolas"/>
              </a:rPr>
              <a:t>writebits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dirty="0">
                <a:solidFill>
                  <a:srgbClr val="000080"/>
                </a:solidFill>
                <a:latin typeface="Consolas"/>
              </a:rPr>
              <a:t>EOB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);</a:t>
            </a:r>
            <a:endParaRPr lang="en-US" dirty="0">
              <a:solidFill>
                <a:prstClr val="black"/>
              </a:solidFill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89392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457200" y="228600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Write Encoded Image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1371600"/>
            <a:ext cx="7772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Write Start of Image byte (0xFFD8)</a:t>
            </a:r>
          </a:p>
          <a:p>
            <a:r>
              <a:rPr lang="en-US" smtClean="0"/>
              <a:t>Write Header:</a:t>
            </a:r>
          </a:p>
          <a:p>
            <a:r>
              <a:rPr lang="en-US" smtClean="0"/>
              <a:t>	</a:t>
            </a:r>
            <a:r>
              <a:rPr lang="en-US" smtClean="0">
                <a:solidFill>
                  <a:srgbClr val="880000"/>
                </a:solidFill>
                <a:latin typeface="Consolas"/>
              </a:rPr>
              <a:t>write_APP0info</a:t>
            </a:r>
            <a:r>
              <a:rPr lang="en-US" smtClean="0">
                <a:solidFill>
                  <a:prstClr val="black"/>
                </a:solidFill>
                <a:latin typeface="Consolas"/>
              </a:rPr>
              <a:t>();</a:t>
            </a:r>
            <a:endParaRPr lang="en-US">
              <a:solidFill>
                <a:prstClr val="black"/>
              </a:solidFill>
              <a:latin typeface="Consolas"/>
            </a:endParaRPr>
          </a:p>
          <a:p>
            <a:r>
              <a:rPr lang="en-US" smtClean="0">
                <a:solidFill>
                  <a:srgbClr val="880000"/>
                </a:solidFill>
                <a:latin typeface="Consolas"/>
              </a:rPr>
              <a:t>	write_DQTinfo</a:t>
            </a:r>
            <a:r>
              <a:rPr lang="en-US">
                <a:solidFill>
                  <a:prstClr val="black"/>
                </a:solidFill>
                <a:latin typeface="Consolas"/>
              </a:rPr>
              <a:t>();</a:t>
            </a:r>
          </a:p>
          <a:p>
            <a:r>
              <a:rPr lang="en-US" smtClean="0">
                <a:solidFill>
                  <a:srgbClr val="880000"/>
                </a:solidFill>
                <a:latin typeface="Consolas"/>
              </a:rPr>
              <a:t>	write_SOF0info</a:t>
            </a:r>
            <a:r>
              <a:rPr lang="en-US">
                <a:solidFill>
                  <a:prstClr val="black"/>
                </a:solidFill>
                <a:latin typeface="Consolas"/>
              </a:rPr>
              <a:t>();</a:t>
            </a:r>
          </a:p>
          <a:p>
            <a:r>
              <a:rPr lang="en-US" smtClean="0">
                <a:solidFill>
                  <a:srgbClr val="880000"/>
                </a:solidFill>
                <a:latin typeface="Consolas"/>
              </a:rPr>
              <a:t>	write_DHTinfo</a:t>
            </a:r>
            <a:r>
              <a:rPr lang="en-US">
                <a:solidFill>
                  <a:prstClr val="black"/>
                </a:solidFill>
                <a:latin typeface="Consolas"/>
              </a:rPr>
              <a:t>();</a:t>
            </a:r>
          </a:p>
          <a:p>
            <a:r>
              <a:rPr lang="en-US" smtClean="0">
                <a:solidFill>
                  <a:srgbClr val="880000"/>
                </a:solidFill>
                <a:latin typeface="Consolas"/>
              </a:rPr>
              <a:t>	write_SOSinfo</a:t>
            </a:r>
            <a:r>
              <a:rPr lang="en-US" smtClean="0">
                <a:solidFill>
                  <a:prstClr val="black"/>
                </a:solidFill>
                <a:latin typeface="Consolas"/>
              </a:rPr>
              <a:t>();</a:t>
            </a:r>
            <a:endParaRPr lang="en-US" smtClean="0"/>
          </a:p>
          <a:p>
            <a:r>
              <a:rPr lang="en-US" smtClean="0"/>
              <a:t>Write Encoded Data Units ( after encode each data unit)</a:t>
            </a:r>
          </a:p>
          <a:p>
            <a:r>
              <a:rPr lang="en-US" smtClean="0"/>
              <a:t>Write End of Image byte (0xFFD9)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15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3200400"/>
            <a:ext cx="7696200" cy="1295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dirty="0" smtClean="0"/>
              <a:t>Decode</a:t>
            </a:r>
          </a:p>
        </p:txBody>
      </p:sp>
      <p:sp>
        <p:nvSpPr>
          <p:cNvPr id="18435" name="Text Placeholder 2"/>
          <p:cNvSpPr>
            <a:spLocks noGrp="1"/>
          </p:cNvSpPr>
          <p:nvPr>
            <p:ph type="body" idx="1"/>
          </p:nvPr>
        </p:nvSpPr>
        <p:spPr>
          <a:xfrm>
            <a:off x="736600" y="4606925"/>
            <a:ext cx="7696200" cy="523875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0287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Overview</a:t>
            </a:r>
            <a:r>
              <a:rPr lang="en-US" dirty="0" smtClean="0"/>
              <a:t> </a:t>
            </a:r>
            <a:r>
              <a:rPr lang="en-US" smtClean="0"/>
              <a:t>jpeg</a:t>
            </a:r>
            <a:r>
              <a:rPr lang="en-US" dirty="0" smtClean="0"/>
              <a:t> </a:t>
            </a:r>
            <a:r>
              <a:rPr lang="en-US" smtClean="0"/>
              <a:t>decode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9460" name="AutoShape 3"/>
          <p:cNvSpPr>
            <a:spLocks noChangeArrowheads="1"/>
          </p:cNvSpPr>
          <p:nvPr/>
        </p:nvSpPr>
        <p:spPr bwMode="auto">
          <a:xfrm>
            <a:off x="4389438" y="1524000"/>
            <a:ext cx="2392362" cy="822325"/>
          </a:xfrm>
          <a:prstGeom prst="roundRect">
            <a:avLst>
              <a:gd name="adj" fmla="val 190"/>
            </a:avLst>
          </a:prstGeom>
          <a:solidFill>
            <a:srgbClr val="CFE7F5"/>
          </a:solidFill>
          <a:ln w="9360" cap="sq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ConvertJpegFile</a:t>
            </a:r>
          </a:p>
        </p:txBody>
      </p:sp>
      <p:sp>
        <p:nvSpPr>
          <p:cNvPr id="19461" name="AutoShape 4"/>
          <p:cNvSpPr>
            <a:spLocks noChangeArrowheads="1"/>
          </p:cNvSpPr>
          <p:nvPr/>
        </p:nvSpPr>
        <p:spPr bwMode="auto">
          <a:xfrm>
            <a:off x="4389438" y="3216275"/>
            <a:ext cx="2392362" cy="822325"/>
          </a:xfrm>
          <a:prstGeom prst="roundRect">
            <a:avLst>
              <a:gd name="adj" fmla="val 190"/>
            </a:avLst>
          </a:prstGeom>
          <a:solidFill>
            <a:srgbClr val="CFE7F5"/>
          </a:solidFill>
          <a:ln w="9360" cap="sq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DecodeJpegFileData</a:t>
            </a:r>
          </a:p>
        </p:txBody>
      </p:sp>
      <p:sp>
        <p:nvSpPr>
          <p:cNvPr id="19462" name="AutoShape 5"/>
          <p:cNvSpPr>
            <a:spLocks noChangeArrowheads="1"/>
          </p:cNvSpPr>
          <p:nvPr/>
        </p:nvSpPr>
        <p:spPr bwMode="auto">
          <a:xfrm>
            <a:off x="4389438" y="5029200"/>
            <a:ext cx="2392362" cy="822325"/>
          </a:xfrm>
          <a:prstGeom prst="roundRect">
            <a:avLst>
              <a:gd name="adj" fmla="val 190"/>
            </a:avLst>
          </a:prstGeom>
          <a:solidFill>
            <a:srgbClr val="CFE7F5"/>
          </a:solidFill>
          <a:ln w="9360" cap="sq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WriteBMP24</a:t>
            </a:r>
          </a:p>
        </p:txBody>
      </p:sp>
      <p:cxnSp>
        <p:nvCxnSpPr>
          <p:cNvPr id="19463" name="Elbow Connector 45"/>
          <p:cNvCxnSpPr>
            <a:cxnSpLocks noChangeShapeType="1"/>
            <a:stCxn id="19460" idx="2"/>
            <a:endCxn id="19461" idx="0"/>
          </p:cNvCxnSpPr>
          <p:nvPr/>
        </p:nvCxnSpPr>
        <p:spPr bwMode="auto">
          <a:xfrm rot="5400000">
            <a:off x="5149850" y="2781300"/>
            <a:ext cx="869950" cy="0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64" name="Elbow Connector 47"/>
          <p:cNvCxnSpPr>
            <a:cxnSpLocks noChangeShapeType="1"/>
            <a:stCxn id="19461" idx="2"/>
            <a:endCxn id="19462" idx="0"/>
          </p:cNvCxnSpPr>
          <p:nvPr/>
        </p:nvCxnSpPr>
        <p:spPr bwMode="auto">
          <a:xfrm rot="16200000" flipH="1">
            <a:off x="5089525" y="4533900"/>
            <a:ext cx="990600" cy="0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2468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Overview jpeg decode (cont)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0484" name="AutoShape 2"/>
          <p:cNvSpPr>
            <a:spLocks noChangeArrowheads="1"/>
          </p:cNvSpPr>
          <p:nvPr/>
        </p:nvSpPr>
        <p:spPr bwMode="auto">
          <a:xfrm>
            <a:off x="3954463" y="1454150"/>
            <a:ext cx="2419350" cy="1006475"/>
          </a:xfrm>
          <a:prstGeom prst="roundRect">
            <a:avLst>
              <a:gd name="adj" fmla="val 157"/>
            </a:avLst>
          </a:prstGeom>
          <a:solidFill>
            <a:srgbClr val="CFE7F5"/>
          </a:solidFill>
          <a:ln w="9360" cap="sq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DecodeJpegFileData</a:t>
            </a:r>
          </a:p>
        </p:txBody>
      </p:sp>
      <p:sp>
        <p:nvSpPr>
          <p:cNvPr id="20485" name="AutoShape 3"/>
          <p:cNvSpPr>
            <a:spLocks noChangeArrowheads="1"/>
          </p:cNvSpPr>
          <p:nvPr/>
        </p:nvSpPr>
        <p:spPr bwMode="auto">
          <a:xfrm>
            <a:off x="3957638" y="2773363"/>
            <a:ext cx="2419350" cy="1189037"/>
          </a:xfrm>
          <a:prstGeom prst="roundRect">
            <a:avLst>
              <a:gd name="adj" fmla="val 130"/>
            </a:avLst>
          </a:prstGeom>
          <a:solidFill>
            <a:srgbClr val="CFE7F5"/>
          </a:solidFill>
          <a:ln w="9360" cap="sq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JpegDecode</a:t>
            </a:r>
          </a:p>
        </p:txBody>
      </p:sp>
      <p:sp>
        <p:nvSpPr>
          <p:cNvPr id="20486" name="AutoShape 4"/>
          <p:cNvSpPr>
            <a:spLocks noChangeArrowheads="1"/>
          </p:cNvSpPr>
          <p:nvPr/>
        </p:nvSpPr>
        <p:spPr bwMode="auto">
          <a:xfrm>
            <a:off x="3930650" y="4221163"/>
            <a:ext cx="2468563" cy="731837"/>
          </a:xfrm>
          <a:prstGeom prst="roundRect">
            <a:avLst>
              <a:gd name="adj" fmla="val 213"/>
            </a:avLst>
          </a:prstGeom>
          <a:solidFill>
            <a:srgbClr val="CFE7F5"/>
          </a:solidFill>
          <a:ln w="9360" cap="sq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DecodeMCU</a:t>
            </a:r>
          </a:p>
        </p:txBody>
      </p:sp>
      <p:sp>
        <p:nvSpPr>
          <p:cNvPr id="20487" name="AutoShape 5"/>
          <p:cNvSpPr>
            <a:spLocks noChangeArrowheads="1"/>
          </p:cNvSpPr>
          <p:nvPr/>
        </p:nvSpPr>
        <p:spPr bwMode="auto">
          <a:xfrm>
            <a:off x="3567113" y="5245100"/>
            <a:ext cx="3200400" cy="731838"/>
          </a:xfrm>
          <a:prstGeom prst="roundRect">
            <a:avLst>
              <a:gd name="adj" fmla="val 213"/>
            </a:avLst>
          </a:prstGeom>
          <a:solidFill>
            <a:srgbClr val="CFE7F5"/>
          </a:solidFill>
          <a:ln w="9360" cap="sq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YcrCb_to_RGB_24_Block8x8</a:t>
            </a:r>
          </a:p>
        </p:txBody>
      </p:sp>
      <p:cxnSp>
        <p:nvCxnSpPr>
          <p:cNvPr id="20488" name="Elbow Connector 79"/>
          <p:cNvCxnSpPr>
            <a:cxnSpLocks noChangeShapeType="1"/>
            <a:stCxn id="20484" idx="2"/>
            <a:endCxn id="20485" idx="0"/>
          </p:cNvCxnSpPr>
          <p:nvPr/>
        </p:nvCxnSpPr>
        <p:spPr bwMode="auto">
          <a:xfrm rot="16200000" flipH="1">
            <a:off x="5009357" y="2615406"/>
            <a:ext cx="312738" cy="3175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489" name="Elbow Connector 81"/>
          <p:cNvCxnSpPr>
            <a:cxnSpLocks noChangeShapeType="1"/>
            <a:stCxn id="20485" idx="2"/>
            <a:endCxn id="20486" idx="0"/>
          </p:cNvCxnSpPr>
          <p:nvPr/>
        </p:nvCxnSpPr>
        <p:spPr bwMode="auto">
          <a:xfrm rot="5400000">
            <a:off x="5036344" y="4090194"/>
            <a:ext cx="258763" cy="3175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490" name="Elbow Connector 83"/>
          <p:cNvCxnSpPr>
            <a:cxnSpLocks noChangeShapeType="1"/>
            <a:stCxn id="20486" idx="2"/>
            <a:endCxn id="20487" idx="0"/>
          </p:cNvCxnSpPr>
          <p:nvPr/>
        </p:nvCxnSpPr>
        <p:spPr bwMode="auto">
          <a:xfrm rot="16200000" flipH="1">
            <a:off x="5019676" y="5097462"/>
            <a:ext cx="292100" cy="3175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5096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jpeg decode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1508" name="AutoShape 3"/>
          <p:cNvSpPr>
            <a:spLocks noChangeArrowheads="1"/>
          </p:cNvSpPr>
          <p:nvPr/>
        </p:nvSpPr>
        <p:spPr bwMode="auto">
          <a:xfrm>
            <a:off x="4500563" y="1676400"/>
            <a:ext cx="1554162" cy="822325"/>
          </a:xfrm>
          <a:prstGeom prst="roundRect">
            <a:avLst>
              <a:gd name="adj" fmla="val 190"/>
            </a:avLst>
          </a:prstGeom>
          <a:solidFill>
            <a:srgbClr val="CFE7F5"/>
          </a:solidFill>
          <a:ln w="9360" cap="sq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DecodeMCU</a:t>
            </a:r>
          </a:p>
        </p:txBody>
      </p:sp>
      <p:sp>
        <p:nvSpPr>
          <p:cNvPr id="21509" name="AutoShape 4"/>
          <p:cNvSpPr>
            <a:spLocks noChangeArrowheads="1"/>
          </p:cNvSpPr>
          <p:nvPr/>
        </p:nvSpPr>
        <p:spPr bwMode="auto">
          <a:xfrm>
            <a:off x="3821113" y="2971800"/>
            <a:ext cx="2911475" cy="822325"/>
          </a:xfrm>
          <a:prstGeom prst="roundRect">
            <a:avLst>
              <a:gd name="adj" fmla="val 190"/>
            </a:avLst>
          </a:prstGeom>
          <a:solidFill>
            <a:srgbClr val="CFE7F5"/>
          </a:solidFill>
          <a:ln w="9360" cap="sq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ProcessHuffmanDataUnit</a:t>
            </a:r>
          </a:p>
        </p:txBody>
      </p:sp>
      <p:sp>
        <p:nvSpPr>
          <p:cNvPr id="21510" name="AutoShape 5"/>
          <p:cNvSpPr>
            <a:spLocks noChangeArrowheads="1"/>
          </p:cNvSpPr>
          <p:nvPr/>
        </p:nvSpPr>
        <p:spPr bwMode="auto">
          <a:xfrm>
            <a:off x="4179888" y="4419600"/>
            <a:ext cx="2193925" cy="822325"/>
          </a:xfrm>
          <a:prstGeom prst="roundRect">
            <a:avLst>
              <a:gd name="adj" fmla="val 190"/>
            </a:avLst>
          </a:prstGeom>
          <a:solidFill>
            <a:srgbClr val="CFE7F5"/>
          </a:solidFill>
          <a:ln w="9360" cap="sq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DecodeSingleBlock</a:t>
            </a:r>
          </a:p>
        </p:txBody>
      </p:sp>
      <p:cxnSp>
        <p:nvCxnSpPr>
          <p:cNvPr id="21511" name="Elbow Connector 7"/>
          <p:cNvCxnSpPr>
            <a:cxnSpLocks noChangeShapeType="1"/>
            <a:stCxn id="21508" idx="2"/>
            <a:endCxn id="21509" idx="0"/>
          </p:cNvCxnSpPr>
          <p:nvPr/>
        </p:nvCxnSpPr>
        <p:spPr bwMode="auto">
          <a:xfrm rot="5400000">
            <a:off x="5040312" y="2735263"/>
            <a:ext cx="473075" cy="0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512" name="Elbow Connector 9"/>
          <p:cNvCxnSpPr>
            <a:cxnSpLocks noChangeShapeType="1"/>
            <a:stCxn id="21509" idx="2"/>
            <a:endCxn id="21510" idx="0"/>
          </p:cNvCxnSpPr>
          <p:nvPr/>
        </p:nvCxnSpPr>
        <p:spPr bwMode="auto">
          <a:xfrm rot="5400000">
            <a:off x="4964112" y="4106863"/>
            <a:ext cx="625475" cy="0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1179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1752600" y="212725"/>
            <a:ext cx="7010400" cy="102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jpeg decode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500"/>
              </a:spcBef>
              <a:buFont typeface="Arial" charset="0"/>
              <a:buChar char="•"/>
            </a:pPr>
            <a:r>
              <a:rPr lang="en-US" dirty="0" err="1">
                <a:solidFill>
                  <a:srgbClr val="000000"/>
                </a:solidFill>
              </a:rPr>
              <a:t>ConvertJpeg</a:t>
            </a:r>
            <a:r>
              <a:rPr lang="en-US" dirty="0">
                <a:solidFill>
                  <a:srgbClr val="000000"/>
                </a:solidFill>
              </a:rPr>
              <a:t>() function use to read jpeg image and convert it to bmp image.</a:t>
            </a:r>
          </a:p>
          <a:p>
            <a:pPr>
              <a:spcBef>
                <a:spcPts val="1500"/>
              </a:spcBef>
              <a:buFont typeface="Arial" charset="0"/>
              <a:buChar char="•"/>
            </a:pPr>
            <a:r>
              <a:rPr lang="en-US" dirty="0" err="1">
                <a:solidFill>
                  <a:srgbClr val="000000"/>
                </a:solidFill>
              </a:rPr>
              <a:t>DecodeJpegFileData</a:t>
            </a:r>
            <a:r>
              <a:rPr lang="en-US" dirty="0">
                <a:solidFill>
                  <a:srgbClr val="000000"/>
                </a:solidFill>
              </a:rPr>
              <a:t>() function use to decode jpeg image data.</a:t>
            </a:r>
          </a:p>
          <a:p>
            <a:pPr>
              <a:spcBef>
                <a:spcPts val="1500"/>
              </a:spcBef>
              <a:buFont typeface="Arial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WriteBMP24() function use to write decoded data to bitmap file.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4081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1752600" y="212725"/>
            <a:ext cx="7010400" cy="102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jpeg decode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500"/>
              </a:spcBef>
              <a:buFont typeface="Arial" charset="0"/>
              <a:buChar char="•"/>
            </a:pPr>
            <a:r>
              <a:rPr lang="en-US" dirty="0" err="1">
                <a:solidFill>
                  <a:srgbClr val="000000"/>
                </a:solidFill>
              </a:rPr>
              <a:t>JpegDecode</a:t>
            </a:r>
            <a:r>
              <a:rPr lang="en-US" dirty="0">
                <a:solidFill>
                  <a:srgbClr val="000000"/>
                </a:solidFill>
              </a:rPr>
              <a:t>() function use to decode and convert </a:t>
            </a:r>
            <a:r>
              <a:rPr lang="en-US" dirty="0" err="1">
                <a:solidFill>
                  <a:srgbClr val="000000"/>
                </a:solidFill>
              </a:rPr>
              <a:t>YcrCb</a:t>
            </a:r>
            <a:r>
              <a:rPr lang="en-US" dirty="0">
                <a:solidFill>
                  <a:srgbClr val="000000"/>
                </a:solidFill>
              </a:rPr>
              <a:t> to RGB color.</a:t>
            </a:r>
          </a:p>
          <a:p>
            <a:pPr>
              <a:spcBef>
                <a:spcPts val="1500"/>
              </a:spcBef>
              <a:buFont typeface="Arial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DecodeMCU</a:t>
            </a:r>
            <a:r>
              <a:rPr lang="en-US" dirty="0">
                <a:solidFill>
                  <a:srgbClr val="000000"/>
                </a:solidFill>
              </a:rPr>
              <a:t>() function use to decode minimal code unit. MCU size is 8x8, 8x16, 16x16.</a:t>
            </a:r>
          </a:p>
          <a:p>
            <a:pPr>
              <a:spcBef>
                <a:spcPts val="1500"/>
              </a:spcBef>
              <a:buFont typeface="Arial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YCrCb_to_RGB24_Block8x8() use to convert decoded block data from </a:t>
            </a:r>
            <a:r>
              <a:rPr lang="en-US" dirty="0" err="1">
                <a:solidFill>
                  <a:srgbClr val="000000"/>
                </a:solidFill>
              </a:rPr>
              <a:t>YCrCb</a:t>
            </a:r>
            <a:r>
              <a:rPr lang="en-US" dirty="0">
                <a:solidFill>
                  <a:srgbClr val="000000"/>
                </a:solidFill>
              </a:rPr>
              <a:t> color space to RGB 24 bit color space.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88962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"/>
          <p:cNvSpPr txBox="1">
            <a:spLocks noChangeArrowheads="1"/>
          </p:cNvSpPr>
          <p:nvPr/>
        </p:nvSpPr>
        <p:spPr bwMode="auto">
          <a:xfrm>
            <a:off x="1752600" y="258763"/>
            <a:ext cx="7008813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jpeg decode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55625" indent="-550863" eaLnBrk="0" hangingPunct="0">
              <a:lnSpc>
                <a:spcPct val="100000"/>
              </a:lnSpc>
              <a:spcBef>
                <a:spcPts val="1500"/>
              </a:spcBef>
              <a:buSzPct val="45000"/>
              <a:buFont typeface="Wingdings" charset="2"/>
              <a:buChar char=""/>
              <a:defRPr/>
            </a:pPr>
            <a:r>
              <a:rPr lang="en-US" dirty="0" err="1">
                <a:solidFill>
                  <a:srgbClr val="000000"/>
                </a:solidFill>
              </a:rPr>
              <a:t>ProcessHuffmanDataUnit</a:t>
            </a:r>
            <a:r>
              <a:rPr lang="en-US" dirty="0">
                <a:solidFill>
                  <a:srgbClr val="000000"/>
                </a:solidFill>
              </a:rPr>
              <a:t>() function uses to decode from </a:t>
            </a:r>
            <a:r>
              <a:rPr lang="en-US" dirty="0" err="1">
                <a:solidFill>
                  <a:srgbClr val="000000"/>
                </a:solidFill>
              </a:rPr>
              <a:t>huffman</a:t>
            </a:r>
            <a:r>
              <a:rPr lang="en-US" dirty="0">
                <a:solidFill>
                  <a:srgbClr val="000000"/>
                </a:solidFill>
              </a:rPr>
              <a:t> codes to values.</a:t>
            </a:r>
          </a:p>
          <a:p>
            <a:pPr marL="555625" indent="-550863" eaLnBrk="0" hangingPunct="0">
              <a:lnSpc>
                <a:spcPct val="100000"/>
              </a:lnSpc>
              <a:spcBef>
                <a:spcPts val="1500"/>
              </a:spcBef>
              <a:buSzPct val="45000"/>
              <a:buFont typeface="Wingdings" charset="2"/>
              <a:buChar char=""/>
              <a:defRPr/>
            </a:pPr>
            <a:r>
              <a:rPr lang="en-US" dirty="0" err="1">
                <a:solidFill>
                  <a:srgbClr val="000000"/>
                </a:solidFill>
              </a:rPr>
              <a:t>DecodeSingleBlock</a:t>
            </a:r>
            <a:r>
              <a:rPr lang="en-US" dirty="0">
                <a:solidFill>
                  <a:srgbClr val="000000"/>
                </a:solidFill>
              </a:rPr>
              <a:t>() function uses to decode a single 8x8 pixel block.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43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jpeg file</a:t>
            </a:r>
          </a:p>
        </p:txBody>
      </p:sp>
      <p:sp>
        <p:nvSpPr>
          <p:cNvPr id="2253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mtClean="0"/>
              <a:t>Jpeg file format: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US" smtClean="0"/>
              <a:t>SOI: start of image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US" smtClean="0"/>
              <a:t>SOF: start of frame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US" smtClean="0"/>
              <a:t>DQT: define quantize table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US" smtClean="0"/>
              <a:t>SOS: start of scan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US" smtClean="0"/>
              <a:t>DHT: defind huffman table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US" smtClean="0"/>
              <a:t>EOI: end of image</a:t>
            </a:r>
          </a:p>
        </p:txBody>
      </p:sp>
    </p:spTree>
    <p:extLst>
      <p:ext uri="{BB962C8B-B14F-4D97-AF65-F5344CB8AC3E}">
        <p14:creationId xmlns:p14="http://schemas.microsoft.com/office/powerpoint/2010/main" val="422472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jpeg file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6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419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jpeg file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SOS segment contains image data which is encoded by MCUs.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Because a MCU has one or more blocks of  all component, we need decode the image into MCUs to reorder blocks.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7602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Decode MCU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dirty="0" smtClean="0"/>
              <a:t>A MCU contains one or more data unit of all components. Data unit in base line DCT is a block 8x8 pixels. The MCU size  is 8x8, 8x16 or 16x16. 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For non-interleave data, image data is scanned by left to right, top to bottom.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For interleave data, image data is scanned that depend on resolution of  each component.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334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1752600" y="258763"/>
            <a:ext cx="7008813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752600" y="1395413"/>
            <a:ext cx="7008813" cy="457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555625" indent="-555625"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ts val="1500"/>
              </a:spcBef>
              <a:buSzPct val="45000"/>
              <a:buFont typeface="Wingdings" charset="2"/>
              <a:buChar char="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Non-interleave data:</a:t>
            </a:r>
          </a:p>
          <a:p>
            <a:pPr marL="558800" indent="-554038" eaLnBrk="0" hangingPunct="0">
              <a:lnSpc>
                <a:spcPct val="100000"/>
              </a:lnSpc>
              <a:spcBef>
                <a:spcPts val="1500"/>
              </a:spcBef>
              <a:buClrTx/>
              <a:buSzPct val="45000"/>
              <a:buFontTx/>
              <a:buNone/>
              <a:defRPr/>
            </a:pPr>
            <a:endParaRPr lang="en-US" sz="2400" dirty="0" smtClean="0">
              <a:solidFill>
                <a:srgbClr val="000000"/>
              </a:solidFill>
            </a:endParaRPr>
          </a:p>
        </p:txBody>
      </p:sp>
      <p:pic>
        <p:nvPicPr>
          <p:cNvPr id="26651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13" y="2514600"/>
            <a:ext cx="376237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 </a:t>
            </a:r>
            <a:r>
              <a:rPr lang="en-US" dirty="0" smtClean="0"/>
              <a:t>MCU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1673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752600" y="212725"/>
            <a:ext cx="7010400" cy="102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1752600" y="1395413"/>
            <a:ext cx="7010400" cy="466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555625" indent="-555625" eaLnBrk="0" hangingPunct="0"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55625" algn="l"/>
                <a:tab pos="1012825" algn="l"/>
                <a:tab pos="1470025" algn="l"/>
                <a:tab pos="1927225" algn="l"/>
                <a:tab pos="2384425" algn="l"/>
                <a:tab pos="2841625" algn="l"/>
                <a:tab pos="3298825" algn="l"/>
                <a:tab pos="3756025" algn="l"/>
                <a:tab pos="4213225" algn="l"/>
                <a:tab pos="4670425" algn="l"/>
                <a:tab pos="5127625" algn="l"/>
                <a:tab pos="5584825" algn="l"/>
                <a:tab pos="6042025" algn="l"/>
                <a:tab pos="6499225" algn="l"/>
                <a:tab pos="6956425" algn="l"/>
                <a:tab pos="7413625" algn="l"/>
                <a:tab pos="7870825" algn="l"/>
                <a:tab pos="8328025" algn="l"/>
                <a:tab pos="8785225" algn="l"/>
                <a:tab pos="9242425" algn="l"/>
                <a:tab pos="9699625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spcBef>
                <a:spcPts val="1500"/>
              </a:spcBef>
              <a:buSzPct val="45000"/>
              <a:buFont typeface="Wingdings" charset="2"/>
              <a:buChar char=""/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713" y="2036763"/>
            <a:ext cx="6486525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 </a:t>
            </a:r>
            <a:r>
              <a:rPr lang="en-US" dirty="0" smtClean="0"/>
              <a:t>MCU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23505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 </a:t>
            </a:r>
            <a:r>
              <a:rPr lang="en-US" dirty="0" smtClean="0"/>
              <a:t>MCU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In decode MCU implement, we need 2 parameter horizontal factor (h) and vertical factor (v).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h and v equal 1, there is non-interleave data.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h and v equal 2, there is interleave data with subsampling 4:2:0.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8978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1752600" y="212725"/>
            <a:ext cx="7010400" cy="102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 MCU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v-SE" sz="26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inline</a:t>
            </a:r>
            <a:r>
              <a:rPr lang="sv-SE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sv-SE" sz="26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void</a:t>
            </a:r>
            <a:r>
              <a:rPr lang="sv-SE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DecodeMCU(</a:t>
            </a:r>
            <a:r>
              <a:rPr lang="sv-SE" sz="2600" dirty="0">
                <a:solidFill>
                  <a:srgbClr val="2B91AF"/>
                </a:solidFill>
                <a:highlight>
                  <a:srgbClr val="FFFFFF"/>
                </a:highlight>
                <a:latin typeface="Courier New"/>
              </a:rPr>
              <a:t>stJpegData</a:t>
            </a:r>
            <a:r>
              <a:rPr lang="sv-SE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*</a:t>
            </a:r>
            <a:r>
              <a:rPr lang="sv-SE" sz="26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sv-SE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sv-SE" sz="26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sv-SE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sv-SE" sz="26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w</a:t>
            </a:r>
            <a:r>
              <a:rPr lang="sv-SE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sv-SE" sz="26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sv-SE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sv-SE" sz="26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h</a:t>
            </a:r>
            <a:r>
              <a:rPr lang="sv-SE" sz="2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 </a:t>
            </a:r>
            <a:r>
              <a:rPr lang="en-US" sz="2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{</a:t>
            </a:r>
            <a:endParaRPr lang="en-US" sz="26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Y</a:t>
            </a:r>
            <a:endParaRPr lang="en-US" sz="26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s-ES" sz="26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for</a:t>
            </a:r>
            <a:r>
              <a:rPr lang="es-ES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</a:t>
            </a:r>
            <a:r>
              <a:rPr lang="es-ES" sz="26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s-ES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y = 0; y &lt; </a:t>
            </a:r>
            <a:r>
              <a:rPr lang="es-ES" sz="26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h</a:t>
            </a:r>
            <a:r>
              <a:rPr lang="es-ES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 y++) </a:t>
            </a:r>
            <a:r>
              <a:rPr lang="en-US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{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for</a:t>
            </a:r>
            <a:r>
              <a:rPr lang="en-US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</a:t>
            </a:r>
            <a:r>
              <a:rPr lang="en-US" sz="26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x = 0; x&lt;</a:t>
            </a:r>
            <a:r>
              <a:rPr lang="en-US" sz="26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w</a:t>
            </a:r>
            <a:r>
              <a:rPr lang="en-US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 x++) </a:t>
            </a:r>
            <a:r>
              <a:rPr lang="en-US" sz="2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{</a:t>
            </a:r>
          </a:p>
          <a:p>
            <a:pPr marL="0" indent="0">
              <a:buNone/>
            </a:pPr>
            <a:endParaRPr lang="en-US" sz="2600" dirty="0" smtClean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	</a:t>
            </a:r>
            <a:r>
              <a:rPr lang="en-US" sz="26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stride = </a:t>
            </a:r>
            <a:r>
              <a:rPr lang="en-US" sz="26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w</a:t>
            </a:r>
            <a:r>
              <a:rPr lang="en-US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* 8;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	</a:t>
            </a:r>
            <a:r>
              <a:rPr lang="en-US" sz="26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offset = x * 8 + y * 64 * </a:t>
            </a:r>
            <a:r>
              <a:rPr lang="en-US" sz="26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w</a:t>
            </a:r>
            <a:r>
              <a:rPr lang="en-US" sz="26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</a:t>
            </a:r>
          </a:p>
          <a:p>
            <a:pPr marL="0" indent="0">
              <a:buNone/>
            </a:pPr>
            <a:endParaRPr lang="en-US" sz="2600" dirty="0" smtClean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		</a:t>
            </a:r>
            <a:r>
              <a:rPr lang="en-US" sz="2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ProcessHuffmanDataUnit</a:t>
            </a:r>
            <a:r>
              <a:rPr lang="en-US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26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sz="26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cY</a:t>
            </a:r>
            <a:r>
              <a:rPr lang="en-US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48343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990600" y="212725"/>
            <a:ext cx="7010400" cy="102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990600" y="1066800"/>
            <a:ext cx="7010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6550" indent="-336550"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marL="0" lvl="0" indent="0" eaLnBrk="1" hangingPunct="1">
              <a:tabLst/>
            </a:pPr>
            <a:r>
              <a:rPr lang="en-US" sz="2000" dirty="0" smtClean="0">
                <a:solidFill>
                  <a:srgbClr val="6F008A"/>
                </a:solidFill>
                <a:highlight>
                  <a:srgbClr val="FFFFFF"/>
                </a:highlight>
                <a:latin typeface="Courier New"/>
              </a:rPr>
              <a:t>	</a:t>
            </a:r>
            <a:endParaRPr lang="en-US" sz="2000" dirty="0" smtClean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 MCU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en-US" dirty="0" smtClean="0">
                <a:solidFill>
                  <a:srgbClr val="6F008A"/>
                </a:solidFill>
                <a:highlight>
                  <a:srgbClr val="FFFFFF"/>
                </a:highlight>
                <a:latin typeface="Courier New"/>
              </a:rPr>
              <a:t>	DBG_ASSERT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cY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&gt;0 &amp;&amp;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cY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&lt; COMPONENTS);</a:t>
            </a:r>
          </a:p>
          <a:p>
            <a:pPr marL="0" lvl="0" indent="0">
              <a:buNone/>
            </a:pPr>
            <a:r>
              <a:rPr lang="en-US" dirty="0">
                <a:solidFill>
                  <a:srgbClr val="6F008A"/>
                </a:solidFill>
                <a:highlight>
                  <a:srgbClr val="FFFFFF"/>
                </a:highlight>
                <a:latin typeface="Courier New"/>
              </a:rPr>
              <a:t>	DBG_ASSERT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(offset &gt;= 0 &amp;&amp; offset &lt; 64 	* 4);</a:t>
            </a:r>
          </a:p>
          <a:p>
            <a:pPr marL="0" lvl="0" indent="0">
              <a:buNone/>
            </a:pP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	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DecodeSingleBlock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(&amp;</a:t>
            </a:r>
            <a:r>
              <a:rPr lang="en-US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 	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m_component_info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cY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], &amp;</a:t>
            </a:r>
            <a:r>
              <a:rPr lang="en-US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 	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m_Y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[offset], stride);</a:t>
            </a:r>
          </a:p>
          <a:p>
            <a:pPr marL="0" lv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	}</a:t>
            </a:r>
          </a:p>
          <a:p>
            <a:pPr marL="0" lv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</a:p>
          <a:p>
            <a:pPr marL="0" lvl="0" indent="0">
              <a:buNone/>
            </a:pP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</a:t>
            </a:r>
            <a:r>
              <a:rPr lang="en-US" dirty="0" err="1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Cb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lvl="0" indent="0">
              <a:buNone/>
            </a:pP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ProcessHuffmanDataUnit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</a:t>
            </a:r>
            <a:r>
              <a:rPr lang="en-US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cCb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);</a:t>
            </a:r>
          </a:p>
          <a:p>
            <a:pPr marL="0" lvl="0" indent="0">
              <a:buNone/>
            </a:pP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DecodeSingleBlock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(&amp;</a:t>
            </a:r>
            <a:r>
              <a:rPr lang="en-US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m_component_info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cCb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], </a:t>
            </a:r>
            <a:r>
              <a:rPr lang="en-US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m_Cb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8);</a:t>
            </a:r>
          </a:p>
          <a:p>
            <a:pPr marL="0" lvl="0" indent="0">
              <a:buNone/>
            </a:pP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Cr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lvl="0" indent="0">
              <a:buNone/>
            </a:pP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ProcessHuffmanDataUnit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</a:t>
            </a:r>
            <a:r>
              <a:rPr lang="en-US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cCr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);</a:t>
            </a:r>
          </a:p>
          <a:p>
            <a:pPr marL="0" lvl="0" indent="0">
              <a:buNone/>
            </a:pPr>
            <a:r>
              <a:rPr lang="it-IT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DecodeSingleBlock(&amp;</a:t>
            </a:r>
            <a:r>
              <a:rPr lang="it-IT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it-IT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 m_component_info[cCr], </a:t>
            </a:r>
            <a:r>
              <a:rPr lang="it-IT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it-IT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-&gt;m_Cr, 8);</a:t>
            </a:r>
          </a:p>
          <a:p>
            <a:pPr marL="0" lv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62328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Decode single block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Decode a single block include the following steps: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US" dirty="0" smtClean="0"/>
              <a:t>Huffman decode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US" dirty="0" err="1" smtClean="0"/>
              <a:t>Dezigzag</a:t>
            </a:r>
            <a:endParaRPr lang="en-US" dirty="0" smtClean="0"/>
          </a:p>
          <a:p>
            <a:pPr marL="800100" lvl="1" indent="-342900">
              <a:buFont typeface="Wingdings" charset="2"/>
              <a:buChar char="Ø"/>
            </a:pPr>
            <a:r>
              <a:rPr lang="en-US" dirty="0" err="1" smtClean="0"/>
              <a:t>Dequantize</a:t>
            </a:r>
            <a:endParaRPr lang="en-US" dirty="0" smtClean="0"/>
          </a:p>
          <a:p>
            <a:pPr marL="800100" lvl="1" indent="-342900">
              <a:buFont typeface="Wingdings" charset="2"/>
              <a:buChar char="Ø"/>
            </a:pPr>
            <a:r>
              <a:rPr lang="en-US" dirty="0" smtClean="0"/>
              <a:t>IDCT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US" dirty="0" smtClean="0"/>
              <a:t>Level shift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US" dirty="0" smtClean="0"/>
              <a:t>Convert color space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6044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 txBox="1">
            <a:spLocks noChangeArrowheads="1"/>
          </p:cNvSpPr>
          <p:nvPr/>
        </p:nvSpPr>
        <p:spPr bwMode="auto">
          <a:xfrm>
            <a:off x="1752600" y="258763"/>
            <a:ext cx="7008813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 single </a:t>
            </a:r>
            <a:r>
              <a:rPr lang="en-US" dirty="0" smtClean="0"/>
              <a:t>block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DecodeSingleBlock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urier New"/>
              </a:rPr>
              <a:t>stComponent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*</a:t>
            </a:r>
            <a:r>
              <a:rPr lang="en-US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comp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unsigned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char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*</a:t>
            </a:r>
            <a:r>
              <a:rPr lang="en-US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outputBuf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stride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 {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short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*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inptr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</a:t>
            </a:r>
            <a:r>
              <a:rPr lang="en-US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comp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m_DCT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float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*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quantptr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</a:t>
            </a:r>
            <a:r>
              <a:rPr lang="en-US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comp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m_qTable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Create a temp 8x8, i.e. 64 array for the data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data[64] = { 0 };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Copy our data into the temp array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nn-NO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for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</a:t>
            </a:r>
            <a:r>
              <a:rPr lang="nn-NO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i = 0; i &lt; 64; i</a:t>
            </a:r>
            <a:r>
              <a:rPr lang="nn-NO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++)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{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	data[i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]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inptr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[i];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81058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 single block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De-Quantize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DequantizeBlock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(data,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quantptr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);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De-</a:t>
            </a:r>
            <a:r>
              <a:rPr lang="en-US" dirty="0" err="1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Zig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-</a:t>
            </a:r>
            <a:r>
              <a:rPr lang="en-US" dirty="0" err="1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Zag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block[64] = { 0 };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DeZigZag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(block, data);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Create an 8x8 array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arrayBlock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[8][8] = { 0 };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TransformArray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arrayBlock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block);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Inverse DCT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[8][8] = { 0 };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PerformIDCT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arrayBlock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);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68832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Huffman decode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image component (Y, Cr, </a:t>
            </a:r>
            <a:r>
              <a:rPr lang="en-US" dirty="0" err="1" smtClean="0"/>
              <a:t>Cb</a:t>
            </a:r>
            <a:r>
              <a:rPr lang="en-US" dirty="0" smtClean="0"/>
              <a:t>) has DC and AC coefficient.</a:t>
            </a:r>
          </a:p>
          <a:p>
            <a:r>
              <a:rPr lang="en-US" dirty="0" smtClean="0"/>
              <a:t>DC coefficient is decoded  by predictive coding method.</a:t>
            </a:r>
          </a:p>
          <a:p>
            <a:r>
              <a:rPr lang="en-US" dirty="0" smtClean="0"/>
              <a:t>AC coefficient is decode by run length </a:t>
            </a:r>
            <a:r>
              <a:rPr lang="en-US" dirty="0" err="1" smtClean="0"/>
              <a:t>huffman</a:t>
            </a:r>
            <a:r>
              <a:rPr lang="en-US" dirty="0" smtClean="0"/>
              <a:t> coding.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7618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 </a:t>
            </a:r>
            <a:r>
              <a:rPr lang="en-US" dirty="0" smtClean="0"/>
              <a:t>decode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ProcessHuffmanDataUnit</a:t>
            </a:r>
            <a:r>
              <a:rPr lang="en-US" dirty="0"/>
              <a:t> </a:t>
            </a:r>
            <a:r>
              <a:rPr lang="en-US" dirty="0" smtClean="0"/>
              <a:t>function is used to decode DC and AC coefficients of each component.</a:t>
            </a:r>
          </a:p>
          <a:p>
            <a:r>
              <a:rPr lang="en-US" dirty="0" err="1" smtClean="0"/>
              <a:t>DC</a:t>
            </a:r>
            <a:r>
              <a:rPr lang="en-US" baseline="-25000" dirty="0" err="1" smtClean="0"/>
              <a:t>i</a:t>
            </a:r>
            <a:r>
              <a:rPr lang="en-US" dirty="0" smtClean="0"/>
              <a:t> is decoded by adding with difference code of previous block.</a:t>
            </a:r>
          </a:p>
          <a:p>
            <a:r>
              <a:rPr lang="en-US" dirty="0" err="1" smtClean="0"/>
              <a:t>AC</a:t>
            </a:r>
            <a:r>
              <a:rPr lang="en-US" baseline="-25000" dirty="0" err="1" smtClean="0"/>
              <a:t>i</a:t>
            </a:r>
            <a:r>
              <a:rPr lang="en-US" dirty="0" smtClean="0"/>
              <a:t> is decode by using </a:t>
            </a:r>
            <a:r>
              <a:rPr lang="en-US" dirty="0" err="1" smtClean="0"/>
              <a:t>huffman</a:t>
            </a:r>
            <a:r>
              <a:rPr lang="en-US" dirty="0" smtClean="0"/>
              <a:t> code table which is enclosed in jpeg file.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2683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 </a:t>
            </a:r>
            <a:r>
              <a:rPr lang="en-US" dirty="0" smtClean="0"/>
              <a:t>DC decode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void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ProcessHuffmanDataUnit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urier New"/>
              </a:rPr>
              <a:t>stJpegData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*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indx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 {</a:t>
            </a:r>
          </a:p>
          <a:p>
            <a:pPr marL="0" indent="0">
              <a:buNone/>
            </a:pP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urier New"/>
              </a:rPr>
              <a:t>stComponent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*c = &amp;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&gt;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m_component_info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sz="20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indx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];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short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DCT_tcoeff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[64];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memset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DCT_tcoeff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0,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sizeof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DCT_tcoeff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));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bool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found =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false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decodedValue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0;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for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k = 1; k &lt; 16; k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++) {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code =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LookNBits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(&amp;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m_stream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k);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1000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 DC </a:t>
            </a:r>
            <a:r>
              <a:rPr lang="en-US" dirty="0" smtClean="0"/>
              <a:t>decode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2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if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</a:t>
            </a:r>
            <a:r>
              <a:rPr lang="en-US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IsInHuffmanCodes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(code, k, c-&gt;</a:t>
            </a:r>
            <a:r>
              <a:rPr lang="en-US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m_dcTable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m_numBlocks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c-&gt;</a:t>
            </a:r>
            <a:r>
              <a:rPr lang="en-US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m_dcTable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m_blocks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&amp;</a:t>
            </a:r>
            <a:r>
              <a:rPr lang="en-US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decodedValue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)) {</a:t>
            </a:r>
          </a:p>
          <a:p>
            <a:pPr marL="0" lvl="0" indent="0">
              <a:buNone/>
            </a:pPr>
            <a:r>
              <a:rPr lang="en-US" sz="2200" dirty="0" err="1">
                <a:solidFill>
                  <a:srgbClr val="6F008A"/>
                </a:solidFill>
                <a:highlight>
                  <a:srgbClr val="FFFFFF"/>
                </a:highlight>
                <a:latin typeface="Courier New"/>
              </a:rPr>
              <a:t>SkipNBits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(&amp;</a:t>
            </a:r>
            <a:r>
              <a:rPr lang="en-US" sz="2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m_stream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k);</a:t>
            </a:r>
          </a:p>
          <a:p>
            <a:pPr marL="0" lvl="0" indent="0">
              <a:buNone/>
            </a:pP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found = </a:t>
            </a:r>
            <a:r>
              <a:rPr lang="en-US" sz="22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true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</a:t>
            </a:r>
          </a:p>
          <a:p>
            <a:pPr marL="0" lvl="0" indent="0">
              <a:buNone/>
            </a:pPr>
            <a:r>
              <a:rPr lang="en-US" sz="22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numDataBits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</a:t>
            </a:r>
            <a:r>
              <a:rPr lang="en-US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decodedValue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</a:t>
            </a:r>
          </a:p>
          <a:p>
            <a:pPr marL="0" lvl="0" indent="0">
              <a:buNone/>
            </a:pPr>
            <a:r>
              <a:rPr lang="en-US" sz="22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if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</a:t>
            </a:r>
            <a:r>
              <a:rPr lang="en-US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numDataBits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== 0) {</a:t>
            </a:r>
          </a:p>
          <a:p>
            <a:pPr marL="0" lvl="0" indent="0">
              <a:buNone/>
            </a:pPr>
            <a:r>
              <a:rPr lang="en-US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DCT_tcoeff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[0] = c-&gt;</a:t>
            </a:r>
            <a:r>
              <a:rPr lang="en-US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m_previousDC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</a:t>
            </a:r>
          </a:p>
          <a:p>
            <a:pPr marL="0" lvl="0" indent="0">
              <a:buNone/>
            </a:pP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7224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 DC </a:t>
            </a:r>
            <a:r>
              <a:rPr lang="en-US" dirty="0" smtClean="0"/>
              <a:t>decode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sz="62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e</a:t>
            </a:r>
            <a:r>
              <a:rPr lang="en-US" sz="62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lse</a:t>
            </a:r>
            <a:r>
              <a:rPr lang="en-US" sz="62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{</a:t>
            </a:r>
            <a:endParaRPr lang="en-US" sz="62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lvl="0" indent="0">
              <a:buNone/>
            </a:pPr>
            <a:r>
              <a:rPr lang="en-US" sz="62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if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</a:t>
            </a:r>
            <a:r>
              <a:rPr lang="en-US" sz="6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sz="6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m_restart_interval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&gt; 0)</a:t>
            </a:r>
          </a:p>
          <a:p>
            <a:pPr marL="0" lvl="0" indent="0">
              <a:buNone/>
            </a:pPr>
            <a:r>
              <a:rPr lang="en-US" sz="62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if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</a:t>
            </a:r>
            <a:r>
              <a:rPr lang="en-US" sz="6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sz="6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m_stream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[0] == 0xff &amp;&amp; </a:t>
            </a:r>
            <a:r>
              <a:rPr lang="en-US" sz="6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sz="6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m_stream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[1] != 0x00</a:t>
            </a:r>
            <a:r>
              <a:rPr lang="en-US" sz="62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 {</a:t>
            </a:r>
            <a:endParaRPr lang="en-US" sz="62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lvl="0" indent="0">
              <a:buNone/>
            </a:pPr>
            <a:r>
              <a:rPr lang="en-US" sz="62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	</a:t>
            </a:r>
            <a:r>
              <a:rPr lang="en-US" sz="62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sz="62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&gt;</a:t>
            </a:r>
            <a:r>
              <a:rPr lang="en-US" sz="6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m_stream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+= 2;</a:t>
            </a:r>
          </a:p>
          <a:p>
            <a:pPr marL="0" lvl="0" indent="0">
              <a:buNone/>
            </a:pPr>
            <a:r>
              <a:rPr lang="en-US" sz="62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	</a:t>
            </a:r>
            <a:r>
              <a:rPr lang="en-US" sz="6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g_reservoir</a:t>
            </a:r>
            <a:r>
              <a:rPr lang="en-US" sz="62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= 0;</a:t>
            </a:r>
          </a:p>
          <a:p>
            <a:pPr marL="0" lvl="0" indent="0">
              <a:buNone/>
            </a:pPr>
            <a:r>
              <a:rPr lang="en-US" sz="62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	</a:t>
            </a:r>
            <a:r>
              <a:rPr lang="en-US" sz="6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g_nbits_in_reservoir</a:t>
            </a:r>
            <a:r>
              <a:rPr lang="en-US" sz="62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= 0;</a:t>
            </a:r>
          </a:p>
          <a:p>
            <a:pPr marL="0" lvl="0" indent="0">
              <a:buNone/>
            </a:pP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</a:p>
          <a:p>
            <a:pPr marL="0" lvl="0" indent="0">
              <a:buNone/>
            </a:pPr>
            <a:r>
              <a:rPr lang="en-US" sz="62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short</a:t>
            </a:r>
            <a:r>
              <a:rPr lang="en-US" sz="62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data = </a:t>
            </a:r>
            <a:r>
              <a:rPr lang="en-US" sz="6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GetNBits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(&amp;</a:t>
            </a:r>
            <a:r>
              <a:rPr lang="en-US" sz="6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sz="6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m_stream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sz="6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numDataBits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);</a:t>
            </a:r>
          </a:p>
          <a:p>
            <a:pPr marL="0" lvl="0" indent="0">
              <a:buNone/>
            </a:pPr>
            <a:r>
              <a:rPr lang="en-US" sz="62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data 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= </a:t>
            </a:r>
            <a:r>
              <a:rPr lang="en-US" sz="6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DetermineSign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(data, </a:t>
            </a:r>
            <a:r>
              <a:rPr lang="en-US" sz="6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numDataBits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);</a:t>
            </a:r>
          </a:p>
          <a:p>
            <a:pPr marL="0" lvl="0" indent="0">
              <a:buNone/>
            </a:pPr>
            <a:r>
              <a:rPr lang="en-US" sz="6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DCT_tcoeff</a:t>
            </a:r>
            <a:r>
              <a:rPr lang="en-US" sz="62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[0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] = data + c-&gt;</a:t>
            </a:r>
            <a:r>
              <a:rPr lang="en-US" sz="6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m_previousDC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</a:t>
            </a:r>
          </a:p>
          <a:p>
            <a:pPr marL="0" lvl="0" indent="0">
              <a:buNone/>
            </a:pP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c-&gt;</a:t>
            </a:r>
            <a:r>
              <a:rPr lang="en-US" sz="6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m_previousDC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</a:t>
            </a:r>
            <a:r>
              <a:rPr lang="en-US" sz="6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DCT_tcoeff</a:t>
            </a: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[0];</a:t>
            </a:r>
          </a:p>
          <a:p>
            <a:pPr marL="0" lvl="0" indent="0">
              <a:buNone/>
            </a:pPr>
            <a:r>
              <a:rPr lang="en-US" sz="6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0554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Huffman AC decode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nr = 1;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bool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EOB_found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false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while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((nr &lt;= 63) &amp;&amp; (!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EOB_found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)) {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k = 0;</a:t>
            </a:r>
          </a:p>
          <a:p>
            <a:pPr marL="0" indent="0">
              <a:buNone/>
            </a:pPr>
            <a:r>
              <a:rPr lang="nn-NO" sz="20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for</a:t>
            </a: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(k = 1; k &lt;= 16; k</a:t>
            </a:r>
            <a:r>
              <a:rPr lang="nn-NO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++)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{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code =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LookNBits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(&amp;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m_stream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k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Check if its one of our </a:t>
            </a:r>
            <a:r>
              <a:rPr lang="en-US" sz="20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huffman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 codes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if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IsInHuffmanCodes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(code, k, c-&gt;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m_acTable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m_numBlocks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c-&gt;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m_acTable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m_blocks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&amp;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decodedValue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)) {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Skip over k bits, since we found the </a:t>
            </a:r>
            <a:r>
              <a:rPr lang="en-US" sz="20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huffman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 value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6F008A"/>
                </a:solidFill>
                <a:highlight>
                  <a:srgbClr val="FFFFFF"/>
                </a:highlight>
                <a:latin typeface="Courier New"/>
              </a:rPr>
              <a:t>SkipNBits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(&amp;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m_stream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k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946071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Huffman AC decode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Our decoded value is broken down into 2 parts, repeating RLE, and then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the number of bits that make up the actual value next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valCode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decodedValue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unsigned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char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size_val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valCode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&amp; 0xF;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Number of bits for our data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unsigned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char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count_0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valCode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&gt;&gt; 4;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Number </a:t>
            </a:r>
            <a:r>
              <a:rPr lang="en-US" dirty="0" err="1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RunLengthZeros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if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size_val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== 0) {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RLE 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if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(count_0 == 0)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EOB_found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true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EOB found, go out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else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if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(count_0 == 0xF)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		nr += 16;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 skip 16 zeros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622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 AC </a:t>
            </a:r>
            <a:r>
              <a:rPr lang="en-US" dirty="0" smtClean="0"/>
              <a:t>decode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42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else</a:t>
            </a: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{</a:t>
            </a:r>
          </a:p>
          <a:p>
            <a:pPr marL="0" indent="0">
              <a:buNone/>
            </a:pP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nr += count_0; </a:t>
            </a:r>
            <a:r>
              <a:rPr lang="en-US" sz="42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</a:rPr>
              <a:t>//skip count_0 zeroes</a:t>
            </a:r>
            <a:endParaRPr lang="en-US" sz="42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42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if</a:t>
            </a: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(nr &gt; 63) {</a:t>
            </a:r>
          </a:p>
          <a:p>
            <a:pPr marL="0" indent="0">
              <a:buNone/>
            </a:pP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	</a:t>
            </a:r>
            <a:r>
              <a:rPr lang="en-US" sz="4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dprintf</a:t>
            </a: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4200" dirty="0">
                <a:solidFill>
                  <a:srgbClr val="A31515"/>
                </a:solidFill>
                <a:highlight>
                  <a:srgbClr val="FFFFFF"/>
                </a:highlight>
                <a:latin typeface="Courier New"/>
              </a:rPr>
              <a:t>"-|- ##ERROR## Huffman Decoding\n"</a:t>
            </a: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);</a:t>
            </a:r>
          </a:p>
          <a:p>
            <a:pPr marL="0" indent="0">
              <a:buNone/>
            </a:pPr>
            <a:r>
              <a:rPr lang="en-US" sz="4200" dirty="0">
                <a:solidFill>
                  <a:srgbClr val="6F008A"/>
                </a:solidFill>
                <a:highlight>
                  <a:srgbClr val="FFFFFF"/>
                </a:highlight>
                <a:latin typeface="Courier New"/>
              </a:rPr>
              <a:t>	DBG_HALT</a:t>
            </a: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</a:t>
            </a:r>
          </a:p>
          <a:p>
            <a:pPr marL="0" indent="0">
              <a:buNone/>
            </a:pP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</a:p>
          <a:p>
            <a:pPr marL="0" indent="0">
              <a:buNone/>
            </a:pPr>
            <a:r>
              <a:rPr lang="en-US" sz="42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short</a:t>
            </a: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data = </a:t>
            </a:r>
            <a:r>
              <a:rPr lang="en-US" sz="4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GetNBits</a:t>
            </a: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(&amp;</a:t>
            </a:r>
            <a:r>
              <a:rPr lang="en-US" sz="4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sz="4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m_stream</a:t>
            </a: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sz="4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size_val</a:t>
            </a: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);</a:t>
            </a:r>
          </a:p>
          <a:p>
            <a:pPr marL="0" indent="0">
              <a:buNone/>
            </a:pP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data = </a:t>
            </a:r>
            <a:r>
              <a:rPr lang="en-US" sz="4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DetermineSign</a:t>
            </a: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(data, </a:t>
            </a:r>
            <a:r>
              <a:rPr lang="en-US" sz="4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size_val</a:t>
            </a: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);</a:t>
            </a:r>
          </a:p>
          <a:p>
            <a:pPr marL="0" indent="0">
              <a:buNone/>
            </a:pPr>
            <a:r>
              <a:rPr lang="en-US" sz="4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DCT_tcoeff</a:t>
            </a: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[nr++] = data;</a:t>
            </a:r>
          </a:p>
          <a:p>
            <a:pPr marL="0" indent="0">
              <a:buNone/>
            </a:pP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</a:p>
          <a:p>
            <a:pPr marL="0" indent="0">
              <a:buNone/>
            </a:pPr>
            <a:r>
              <a:rPr lang="en-US" sz="42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break</a:t>
            </a: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</a:t>
            </a:r>
          </a:p>
          <a:p>
            <a:pPr marL="0" indent="0">
              <a:buNone/>
            </a:pP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</a:p>
          <a:p>
            <a:pPr marL="0" indent="0">
              <a:buNone/>
            </a:pP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</a:p>
          <a:p>
            <a:pPr marL="0" indent="0">
              <a:buNone/>
            </a:pPr>
            <a:r>
              <a:rPr lang="en-US" sz="42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if</a:t>
            </a: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(k &gt; 16</a:t>
            </a:r>
            <a:r>
              <a:rPr lang="en-US" sz="42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 {</a:t>
            </a:r>
            <a:endParaRPr lang="en-US" sz="42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nr++;</a:t>
            </a:r>
          </a:p>
          <a:p>
            <a:pPr marL="0" indent="0">
              <a:buNone/>
            </a:pP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</a:p>
          <a:p>
            <a:pPr marL="0" indent="0">
              <a:buNone/>
            </a:pPr>
            <a:r>
              <a:rPr lang="en-US" sz="42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1532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Dezigzag</a:t>
            </a:r>
            <a:r>
              <a:rPr lang="en-US" dirty="0" smtClean="0"/>
              <a:t> and </a:t>
            </a:r>
            <a:r>
              <a:rPr lang="en-US" dirty="0" err="1" smtClean="0"/>
              <a:t>Dequantize</a:t>
            </a:r>
            <a:endParaRPr lang="en-US" dirty="0" smtClean="0"/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err="1" smtClean="0"/>
              <a:t>Dezigzag</a:t>
            </a:r>
            <a:r>
              <a:rPr lang="en-US" dirty="0" smtClean="0"/>
              <a:t> is used to reorder DCT </a:t>
            </a:r>
            <a:r>
              <a:rPr lang="en-US" dirty="0" err="1" smtClean="0"/>
              <a:t>cooefficient</a:t>
            </a:r>
            <a:r>
              <a:rPr lang="en-US" dirty="0" smtClean="0"/>
              <a:t>. 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Dequantize</a:t>
            </a:r>
            <a:r>
              <a:rPr lang="en-US" dirty="0" smtClean="0"/>
              <a:t> is performed by multiply input block and </a:t>
            </a:r>
            <a:r>
              <a:rPr lang="en-US" dirty="0" err="1" smtClean="0"/>
              <a:t>dequantize</a:t>
            </a:r>
            <a:r>
              <a:rPr lang="en-US" dirty="0" smtClean="0"/>
              <a:t> matrix.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271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Dezigzag</a:t>
            </a:r>
            <a:r>
              <a:rPr lang="en-US" dirty="0" smtClean="0"/>
              <a:t> and </a:t>
            </a:r>
            <a:r>
              <a:rPr lang="en-US" dirty="0" err="1" smtClean="0"/>
              <a:t>Dequantize</a:t>
            </a:r>
            <a:r>
              <a:rPr lang="en-US" dirty="0" smtClean="0"/>
              <a:t>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sz="22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void</a:t>
            </a:r>
            <a:r>
              <a:rPr lang="sv-SE" sz="2200" dirty="0">
                <a:highlight>
                  <a:srgbClr val="FFFFFF"/>
                </a:highlight>
                <a:latin typeface="Courier New"/>
              </a:rPr>
              <a:t> DeZigZag(</a:t>
            </a:r>
            <a:r>
              <a:rPr lang="sv-SE" sz="22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sv-SE" sz="22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sv-SE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outBlock</a:t>
            </a:r>
            <a:r>
              <a:rPr lang="sv-SE" sz="2200" dirty="0">
                <a:highlight>
                  <a:srgbClr val="FFFFFF"/>
                </a:highlight>
                <a:latin typeface="Courier New"/>
              </a:rPr>
              <a:t>[64], </a:t>
            </a:r>
            <a:r>
              <a:rPr lang="sv-SE" sz="22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const</a:t>
            </a:r>
            <a:r>
              <a:rPr lang="sv-SE" sz="22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sv-SE" sz="22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sv-SE" sz="22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sv-SE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inBlock</a:t>
            </a:r>
            <a:r>
              <a:rPr lang="sv-SE" sz="2200" dirty="0">
                <a:highlight>
                  <a:srgbClr val="FFFFFF"/>
                </a:highlight>
                <a:latin typeface="Courier New"/>
              </a:rPr>
              <a:t>[64]) </a:t>
            </a:r>
            <a:r>
              <a:rPr lang="en-US" sz="2200" dirty="0">
                <a:highlight>
                  <a:srgbClr val="FFFFFF"/>
                </a:highlight>
                <a:latin typeface="Courier New"/>
              </a:rPr>
              <a:t>{</a:t>
            </a:r>
          </a:p>
          <a:p>
            <a:pPr marL="400050" lvl="1" indent="0">
              <a:buNone/>
            </a:pPr>
            <a:r>
              <a:rPr lang="nn-NO" sz="20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for</a:t>
            </a:r>
            <a:r>
              <a:rPr lang="nn-NO" sz="2000" dirty="0">
                <a:highlight>
                  <a:srgbClr val="FFFFFF"/>
                </a:highlight>
                <a:latin typeface="Courier New"/>
              </a:rPr>
              <a:t> (</a:t>
            </a:r>
            <a:r>
              <a:rPr lang="nn-NO" sz="20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nn-NO" sz="2000" dirty="0">
                <a:highlight>
                  <a:srgbClr val="FFFFFF"/>
                </a:highlight>
                <a:latin typeface="Courier New"/>
              </a:rPr>
              <a:t> i = 0; i &lt; 64; i++) 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{</a:t>
            </a:r>
          </a:p>
          <a:p>
            <a:pPr marL="400050" lvl="1" indent="0">
              <a:buNone/>
            </a:pPr>
            <a:r>
              <a:rPr lang="en-US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	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outBlock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[i] = 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inBlock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[</a:t>
            </a:r>
            <a:r>
              <a:rPr lang="en-US" sz="2000" dirty="0" err="1">
                <a:highlight>
                  <a:srgbClr val="FFFFFF"/>
                </a:highlight>
                <a:latin typeface="Courier New"/>
              </a:rPr>
              <a:t>ZigZagArray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[i]];</a:t>
            </a:r>
          </a:p>
          <a:p>
            <a:pPr marL="400050" lvl="1" indent="0">
              <a:buNone/>
            </a:pPr>
            <a:r>
              <a:rPr lang="en-US" sz="2000" dirty="0">
                <a:highlight>
                  <a:srgbClr val="FFFFFF"/>
                </a:highlight>
                <a:latin typeface="Courier New"/>
              </a:rPr>
              <a:t>}</a:t>
            </a:r>
          </a:p>
          <a:p>
            <a:pPr marL="0" indent="0">
              <a:buNone/>
            </a:pPr>
            <a:r>
              <a:rPr lang="en-US" sz="2200" dirty="0">
                <a:highlight>
                  <a:srgbClr val="FFFFFF"/>
                </a:highlight>
                <a:latin typeface="Courier New"/>
              </a:rPr>
              <a:t>}</a:t>
            </a:r>
            <a:endParaRPr lang="en-US" sz="2200" dirty="0"/>
          </a:p>
          <a:p>
            <a:pPr marL="0" indent="0">
              <a:buNone/>
            </a:pPr>
            <a:endParaRPr lang="en-US" sz="2000" dirty="0" smtClean="0">
              <a:solidFill>
                <a:srgbClr val="0000FF"/>
              </a:solidFill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void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>
                <a:highlight>
                  <a:srgbClr val="FFFFFF"/>
                </a:highlight>
                <a:latin typeface="Courier New"/>
              </a:rPr>
              <a:t>DequantizeBlock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block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[64], 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const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float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quantBlock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[64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]) {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for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c = 0; c &lt; 64; </a:t>
            </a:r>
            <a:r>
              <a:rPr lang="en-US" sz="2000" dirty="0" err="1">
                <a:highlight>
                  <a:srgbClr val="FFFFFF"/>
                </a:highlight>
                <a:latin typeface="Courier New"/>
              </a:rPr>
              <a:t>c</a:t>
            </a:r>
            <a:r>
              <a:rPr lang="en-US" sz="2000" dirty="0" err="1" smtClean="0">
                <a:highlight>
                  <a:srgbClr val="FFFFFF"/>
                </a:highlight>
                <a:latin typeface="Courier New"/>
              </a:rPr>
              <a:t>++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) {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		block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[c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] = (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)(</a:t>
            </a:r>
            <a:r>
              <a:rPr lang="en-US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block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[c] * 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					     </a:t>
            </a:r>
            <a:r>
              <a:rPr lang="en-US" sz="20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quantBlock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[c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]);</a:t>
            </a:r>
          </a:p>
          <a:p>
            <a:pPr marL="0" indent="0">
              <a:buNone/>
            </a:pP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}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>
                <a:highlight>
                  <a:srgbClr val="FFFFFF"/>
                </a:highlight>
                <a:latin typeface="Courier New"/>
              </a:rPr>
              <a:t>}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5175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IDCT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void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>
                <a:highlight>
                  <a:srgbClr val="FFFFFF"/>
                </a:highlight>
                <a:latin typeface="Courier New"/>
              </a:rPr>
              <a:t>PerformIDCT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outBlock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[8][8], 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const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inBlock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[8][8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]) {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s-E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</a:t>
            </a:r>
            <a:r>
              <a:rPr lang="es-E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for</a:t>
            </a:r>
            <a:r>
              <a:rPr lang="es-E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s-ES" sz="2000" dirty="0">
                <a:highlight>
                  <a:srgbClr val="FFFFFF"/>
                </a:highlight>
                <a:latin typeface="Courier New"/>
              </a:rPr>
              <a:t>(</a:t>
            </a:r>
            <a:r>
              <a:rPr lang="es-E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s-ES" sz="2000" dirty="0">
                <a:highlight>
                  <a:srgbClr val="FFFFFF"/>
                </a:highlight>
                <a:latin typeface="Courier New"/>
              </a:rPr>
              <a:t> y = 0; y &lt; 8; y</a:t>
            </a:r>
            <a:r>
              <a:rPr lang="es-ES" sz="2000" dirty="0" smtClean="0">
                <a:highlight>
                  <a:srgbClr val="FFFFFF"/>
                </a:highlight>
                <a:latin typeface="Courier New"/>
              </a:rPr>
              <a:t>++) 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{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	for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x = 0; x &lt; 8; x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++) {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			</a:t>
            </a:r>
            <a:r>
              <a:rPr lang="en-US" sz="20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outBlock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[x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][y] = </a:t>
            </a:r>
            <a:r>
              <a:rPr lang="en-US" sz="2000" dirty="0" err="1">
                <a:highlight>
                  <a:srgbClr val="FFFFFF"/>
                </a:highlight>
                <a:latin typeface="Courier New"/>
              </a:rPr>
              <a:t>func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(x, y, 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							</a:t>
            </a:r>
            <a:r>
              <a:rPr lang="en-US" sz="20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inBlock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);</a:t>
            </a:r>
          </a:p>
          <a:p>
            <a:pPr marL="0" indent="0">
              <a:buNone/>
            </a:pP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	}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}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>
                <a:highlight>
                  <a:srgbClr val="FFFFFF"/>
                </a:highlight>
                <a:latin typeface="Courier New"/>
              </a:rPr>
              <a:t>}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04431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IDCT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>
                <a:highlight>
                  <a:srgbClr val="FFFFFF"/>
                </a:highlight>
                <a:latin typeface="Courier New"/>
              </a:rPr>
              <a:t>func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x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y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const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block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[8][8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]) {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const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float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PI = 3.14f;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float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sum = 0;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for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u = 0; u &lt; 8; u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++) {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	for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v = 0; v &lt; 8; v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++) {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		</a:t>
            </a:r>
            <a:r>
              <a:rPr lang="pl-PL" sz="2000" dirty="0" smtClean="0">
                <a:highlight>
                  <a:srgbClr val="FFFFFF"/>
                </a:highlight>
                <a:latin typeface="Courier New"/>
              </a:rPr>
              <a:t>sum </a:t>
            </a:r>
            <a:r>
              <a:rPr lang="pl-PL" sz="2000" dirty="0">
                <a:highlight>
                  <a:srgbClr val="FFFFFF"/>
                </a:highlight>
                <a:latin typeface="Courier New"/>
              </a:rPr>
              <a:t>+= (C(u) * C(v)) * 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				</a:t>
            </a:r>
            <a:r>
              <a:rPr lang="pl-PL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block</a:t>
            </a:r>
            <a:r>
              <a:rPr lang="pl-PL" sz="2000" dirty="0" smtClean="0">
                <a:highlight>
                  <a:srgbClr val="FFFFFF"/>
                </a:highlight>
                <a:latin typeface="Courier New"/>
              </a:rPr>
              <a:t>[u</a:t>
            </a:r>
            <a:r>
              <a:rPr lang="pl-PL" sz="2000" dirty="0">
                <a:highlight>
                  <a:srgbClr val="FFFFFF"/>
                </a:highlight>
                <a:latin typeface="Courier New"/>
              </a:rPr>
              <a:t>][v] * cosf(((2 * </a:t>
            </a:r>
            <a:r>
              <a:rPr lang="pl-PL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x</a:t>
            </a:r>
            <a:r>
              <a:rPr lang="pl-PL" sz="2000" dirty="0">
                <a:highlight>
                  <a:srgbClr val="FFFFFF"/>
                </a:highlight>
                <a:latin typeface="Courier New"/>
              </a:rPr>
              <a:t> + 1) * 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		</a:t>
            </a:r>
            <a:r>
              <a:rPr lang="pl-PL" sz="2000" dirty="0" smtClean="0">
                <a:highlight>
                  <a:srgbClr val="FFFFFF"/>
                </a:highlight>
                <a:latin typeface="Courier New"/>
              </a:rPr>
              <a:t>u </a:t>
            </a:r>
            <a:r>
              <a:rPr lang="pl-PL" sz="2000" dirty="0">
                <a:highlight>
                  <a:srgbClr val="FFFFFF"/>
                </a:highlight>
                <a:latin typeface="Courier New"/>
              </a:rPr>
              <a:t>* PI) / 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</a:t>
            </a:r>
            <a:r>
              <a:rPr lang="pl-PL" sz="2000" dirty="0" smtClean="0">
                <a:highlight>
                  <a:srgbClr val="FFFFFF"/>
                </a:highlight>
                <a:latin typeface="Courier New"/>
              </a:rPr>
              <a:t>16</a:t>
            </a:r>
            <a:r>
              <a:rPr lang="pl-PL" sz="2000" dirty="0">
                <a:highlight>
                  <a:srgbClr val="FFFFFF"/>
                </a:highlight>
                <a:latin typeface="Courier New"/>
              </a:rPr>
              <a:t>)  * cosf(((2 * </a:t>
            </a:r>
            <a:r>
              <a:rPr lang="pl-PL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y</a:t>
            </a:r>
            <a:r>
              <a:rPr lang="pl-PL" sz="2000" dirty="0">
                <a:highlight>
                  <a:srgbClr val="FFFFFF"/>
                </a:highlight>
                <a:latin typeface="Courier New"/>
              </a:rPr>
              <a:t> + 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		</a:t>
            </a:r>
            <a:r>
              <a:rPr lang="pl-PL" sz="2000" dirty="0" smtClean="0">
                <a:highlight>
                  <a:srgbClr val="FFFFFF"/>
                </a:highlight>
                <a:latin typeface="Courier New"/>
              </a:rPr>
              <a:t>1</a:t>
            </a:r>
            <a:r>
              <a:rPr lang="pl-PL" sz="2000" dirty="0">
                <a:highlight>
                  <a:srgbClr val="FFFFFF"/>
                </a:highlight>
                <a:latin typeface="Courier New"/>
              </a:rPr>
              <a:t>) * v * PI) / 16);</a:t>
            </a:r>
          </a:p>
          <a:p>
            <a:pPr marL="0" indent="0">
              <a:buNone/>
            </a:pP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	}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}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return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)((1.0 / 4.0) * sum);</a:t>
            </a:r>
          </a:p>
          <a:p>
            <a:pPr marL="0" indent="0">
              <a:buNone/>
            </a:pPr>
            <a:r>
              <a:rPr lang="en-US" sz="2000" dirty="0">
                <a:highlight>
                  <a:srgbClr val="FFFFFF"/>
                </a:highlight>
                <a:latin typeface="Courier New"/>
              </a:rPr>
              <a:t>}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733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Level shift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Level shift the DCT coefficient by adding 128.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new value is not in range (0-255), it will be changed into 0 or 255.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6075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 shift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unsigned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char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*</a:t>
            </a:r>
            <a:r>
              <a:rPr lang="en-US" sz="2000" dirty="0" err="1">
                <a:highlight>
                  <a:srgbClr val="FFFFFF"/>
                </a:highlight>
                <a:latin typeface="Courier New"/>
              </a:rPr>
              <a:t>outptr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= </a:t>
            </a:r>
            <a:r>
              <a:rPr lang="en-US" sz="20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outputBuf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;</a:t>
            </a:r>
          </a:p>
          <a:p>
            <a:pPr marL="0" indent="0">
              <a:buNone/>
            </a:pPr>
            <a:r>
              <a:rPr lang="es-E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for</a:t>
            </a:r>
            <a:r>
              <a:rPr lang="es-E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s-ES" sz="2000" dirty="0">
                <a:highlight>
                  <a:srgbClr val="FFFFFF"/>
                </a:highlight>
                <a:latin typeface="Courier New"/>
              </a:rPr>
              <a:t>(</a:t>
            </a:r>
            <a:r>
              <a:rPr lang="es-E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s-ES" sz="2000" dirty="0">
                <a:highlight>
                  <a:srgbClr val="FFFFFF"/>
                </a:highlight>
                <a:latin typeface="Courier New"/>
              </a:rPr>
              <a:t> y = 0; y &lt; 8; y</a:t>
            </a:r>
            <a:r>
              <a:rPr lang="es-ES" sz="2000" dirty="0" smtClean="0">
                <a:highlight>
                  <a:srgbClr val="FFFFFF"/>
                </a:highlight>
                <a:latin typeface="Courier New"/>
              </a:rPr>
              <a:t>++)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{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for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x = 0; x &lt; 8; x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++) {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	</a:t>
            </a:r>
            <a:r>
              <a:rPr lang="en-US" sz="2000" dirty="0" err="1" smtClean="0">
                <a:highlight>
                  <a:srgbClr val="FFFFFF"/>
                </a:highlight>
                <a:latin typeface="Courier New"/>
              </a:rPr>
              <a:t>val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[x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][y] += 128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;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	</a:t>
            </a:r>
            <a:r>
              <a:rPr lang="en-US" sz="2000" dirty="0" err="1" smtClean="0">
                <a:highlight>
                  <a:srgbClr val="FFFFFF"/>
                </a:highlight>
                <a:latin typeface="Courier New"/>
              </a:rPr>
              <a:t>outptr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[x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] = Clamp(</a:t>
            </a:r>
            <a:r>
              <a:rPr lang="en-US" sz="2000" dirty="0" err="1">
                <a:highlight>
                  <a:srgbClr val="FFFFFF"/>
                </a:highlight>
                <a:latin typeface="Courier New"/>
              </a:rPr>
              <a:t>val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[x][y]);</a:t>
            </a:r>
          </a:p>
          <a:p>
            <a:pPr marL="0" indent="0">
              <a:buNone/>
            </a:pP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}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</a:t>
            </a:r>
            <a:r>
              <a:rPr lang="en-US" sz="2000" dirty="0" err="1" smtClean="0">
                <a:highlight>
                  <a:srgbClr val="FFFFFF"/>
                </a:highlight>
                <a:latin typeface="Courier New"/>
              </a:rPr>
              <a:t>outptr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+= </a:t>
            </a:r>
            <a:r>
              <a:rPr lang="en-US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stride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;</a:t>
            </a:r>
          </a:p>
          <a:p>
            <a:pPr marL="0" indent="0">
              <a:buNone/>
            </a:pPr>
            <a:r>
              <a:rPr lang="en-US" sz="2000" dirty="0">
                <a:highlight>
                  <a:srgbClr val="FFFFFF"/>
                </a:highlight>
                <a:latin typeface="Courier New"/>
              </a:rPr>
              <a:t>}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5432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Convert color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inline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void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YCrCB_to_RGB24_Block8x8(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urier New"/>
              </a:rPr>
              <a:t>stJpegData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*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w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h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imgx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imgy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imgw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imgh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){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400050" lvl="1" indent="0">
              <a:buNone/>
            </a:pPr>
            <a:r>
              <a:rPr lang="es-E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for</a:t>
            </a:r>
            <a:r>
              <a:rPr lang="es-E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</a:t>
            </a:r>
            <a:r>
              <a:rPr lang="es-E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s-E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y = 0; y &lt; (8 * </a:t>
            </a:r>
            <a:r>
              <a:rPr lang="es-ES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h</a:t>
            </a:r>
            <a:r>
              <a:rPr lang="es-E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- </a:t>
            </a:r>
            <a:r>
              <a:rPr lang="es-E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olh</a:t>
            </a:r>
            <a:r>
              <a:rPr lang="es-E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); y++)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{</a:t>
            </a:r>
          </a:p>
          <a:p>
            <a:pPr marL="800100" lvl="2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for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x = 0; x &lt; (8 * </a:t>
            </a:r>
            <a:r>
              <a:rPr lang="en-US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w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-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olw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); x++) {</a:t>
            </a:r>
          </a:p>
          <a:p>
            <a:pPr marL="1257300" lvl="3" indent="0">
              <a:buNone/>
            </a:pP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if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(x + </a:t>
            </a:r>
            <a:r>
              <a:rPr lang="en-US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imgx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&gt;= </a:t>
            </a:r>
            <a:r>
              <a:rPr lang="en-US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imgw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 </a:t>
            </a: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continue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</a:t>
            </a:r>
          </a:p>
          <a:p>
            <a:pPr marL="1257300" lvl="3" indent="0">
              <a:buNone/>
            </a:pP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if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(y + </a:t>
            </a:r>
            <a:r>
              <a:rPr lang="en-US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imgy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&gt;= </a:t>
            </a:r>
            <a:r>
              <a:rPr lang="en-US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imgh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 </a:t>
            </a: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continue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;</a:t>
            </a:r>
          </a:p>
          <a:p>
            <a:pPr marL="1257300" lvl="3" indent="0">
              <a:buNone/>
            </a:pP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poff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x * 3 + </a:t>
            </a:r>
            <a:r>
              <a:rPr lang="en-US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m_width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* 3 * y;</a:t>
            </a:r>
          </a:p>
          <a:p>
            <a:pPr marL="1257300" lvl="3" indent="0">
              <a:buNone/>
            </a:pP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pix = &amp;(</a:t>
            </a:r>
            <a:r>
              <a:rPr lang="en-US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jdata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-&gt;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m_colourspace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poff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]);</a:t>
            </a:r>
          </a:p>
          <a:p>
            <a:pPr marL="1257300" lvl="3" indent="0">
              <a:buNone/>
            </a:pP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yoff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x + y*(</a:t>
            </a:r>
            <a:r>
              <a:rPr lang="en-US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w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* 8);</a:t>
            </a:r>
          </a:p>
          <a:p>
            <a:pPr marL="1257300" lvl="3" indent="0">
              <a:buNone/>
            </a:pP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coff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(</a:t>
            </a: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)(x*(1.0f / </a:t>
            </a:r>
            <a:r>
              <a:rPr lang="en-US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w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)) + (</a:t>
            </a: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)(y*(1.0f / </a:t>
            </a:r>
            <a:r>
              <a:rPr lang="en-US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h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)) * 8;</a:t>
            </a:r>
          </a:p>
        </p:txBody>
      </p:sp>
    </p:spTree>
    <p:extLst>
      <p:ext uri="{BB962C8B-B14F-4D97-AF65-F5344CB8AC3E}">
        <p14:creationId xmlns:p14="http://schemas.microsoft.com/office/powerpoint/2010/main" val="42135576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Convert color space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257300" lvl="3" indent="0">
              <a:buNone/>
            </a:pP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yc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Y[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yoff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];</a:t>
            </a:r>
          </a:p>
          <a:p>
            <a:pPr marL="1257300" lvl="3" indent="0">
              <a:buNone/>
            </a:pP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[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coff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];</a:t>
            </a:r>
          </a:p>
          <a:p>
            <a:pPr marL="1257300" lvl="3" indent="0">
              <a:buNone/>
            </a:pP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Cr[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coff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];</a:t>
            </a:r>
          </a:p>
          <a:p>
            <a:pPr marL="1257300" lvl="3" indent="0">
              <a:buNone/>
            </a:pP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ConvertYCrCbtoRGB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yc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&amp;r, &amp;g, &amp;b);</a:t>
            </a:r>
          </a:p>
          <a:p>
            <a:pPr marL="1257300" lvl="3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pix[0] = Clamp(r);</a:t>
            </a:r>
          </a:p>
          <a:p>
            <a:pPr marL="1257300" lvl="3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pix[1] = Clamp(g);</a:t>
            </a:r>
          </a:p>
          <a:p>
            <a:pPr marL="1257300" lvl="3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pix[2] = Clamp(b);</a:t>
            </a:r>
          </a:p>
          <a:p>
            <a:pPr marL="800100" lvl="2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</a:p>
          <a:p>
            <a:pPr marL="400050" lvl="1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0680376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Convert color space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inline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void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ConvertYCrCbtoRGB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y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cb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cr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* </a:t>
            </a:r>
            <a:r>
              <a:rPr lang="en-US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* </a:t>
            </a:r>
            <a:r>
              <a:rPr lang="en-US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g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,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* </a:t>
            </a:r>
            <a:r>
              <a:rPr lang="en-US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b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 {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400050" lvl="1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float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red, green, blue;</a:t>
            </a:r>
          </a:p>
          <a:p>
            <a:pPr marL="400050" lvl="1" indent="0">
              <a:buNone/>
            </a:pPr>
            <a:r>
              <a:rPr lang="es-E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red </a:t>
            </a:r>
            <a:r>
              <a:rPr lang="es-E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= </a:t>
            </a:r>
            <a:r>
              <a:rPr lang="es-ES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y</a:t>
            </a:r>
            <a:r>
              <a:rPr lang="es-E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+ 1.402f*(</a:t>
            </a:r>
            <a:r>
              <a:rPr lang="es-E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cb</a:t>
            </a:r>
            <a:r>
              <a:rPr lang="es-E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- 128);</a:t>
            </a:r>
          </a:p>
          <a:p>
            <a:pPr marL="400050" lvl="1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green = </a:t>
            </a:r>
            <a:r>
              <a:rPr lang="en-US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y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- 0.34414f*(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cr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- 128) - 0.71414f*(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cb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- 128);</a:t>
            </a:r>
          </a:p>
          <a:p>
            <a:pPr marL="400050" lvl="1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blue = </a:t>
            </a:r>
            <a:r>
              <a:rPr lang="en-US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y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+ 1.772f*(</a:t>
            </a:r>
            <a:r>
              <a:rPr lang="en-US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cr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- 128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urier New"/>
            </a:endParaRPr>
          </a:p>
          <a:p>
            <a:pPr marL="400050" lvl="1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*</a:t>
            </a:r>
            <a:r>
              <a:rPr lang="en-US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(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)Clamp((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)red);</a:t>
            </a:r>
          </a:p>
          <a:p>
            <a:pPr marL="400050" lvl="1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*</a:t>
            </a:r>
            <a:r>
              <a:rPr lang="en-US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g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(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)Clamp((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)green);</a:t>
            </a:r>
          </a:p>
          <a:p>
            <a:pPr marL="400050" lvl="1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*</a:t>
            </a:r>
            <a:r>
              <a:rPr lang="en-US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b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 = (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)Clamp((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)blue);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/>
              </a:rPr>
              <a:t>}</a:t>
            </a:r>
          </a:p>
          <a:p>
            <a:pPr marL="1257300" lvl="3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747992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bitmap file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Write decoded image to file with bitmap format.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Bitmap file format includes: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Bitmap header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Color table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Image data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Bitmap image is written from RGB buffer by reverse order. The last row is first written to file.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image size is not divided by 8, it is padded by zero  at the last of each row.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 marL="457200" lvl="1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61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bitmap file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for</a:t>
            </a:r>
            <a:r>
              <a:rPr lang="es-ES" sz="2000" dirty="0">
                <a:highlight>
                  <a:srgbClr val="FFFFFF"/>
                </a:highlight>
                <a:latin typeface="Courier New"/>
              </a:rPr>
              <a:t> (</a:t>
            </a:r>
            <a:r>
              <a:rPr lang="es-E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s-ES" sz="2000" dirty="0">
                <a:highlight>
                  <a:srgbClr val="FFFFFF"/>
                </a:highlight>
                <a:latin typeface="Courier New"/>
              </a:rPr>
              <a:t> y = </a:t>
            </a:r>
            <a:r>
              <a:rPr lang="es-ES" sz="20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Height</a:t>
            </a:r>
            <a:r>
              <a:rPr lang="es-ES" sz="2000" dirty="0">
                <a:highlight>
                  <a:srgbClr val="FFFFFF"/>
                </a:highlight>
                <a:latin typeface="Courier New"/>
              </a:rPr>
              <a:t> - 1; y &gt;= 0; y-</a:t>
            </a:r>
            <a:r>
              <a:rPr lang="es-ES" sz="2000" dirty="0" smtClean="0">
                <a:highlight>
                  <a:srgbClr val="FFFFFF"/>
                </a:highlight>
                <a:latin typeface="Courier New"/>
              </a:rPr>
              <a:t>-) 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{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for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x = 0; x&lt;</a:t>
            </a:r>
            <a:r>
              <a:rPr lang="en-US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Width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; x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++) {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	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i = (x + (</a:t>
            </a:r>
            <a:r>
              <a:rPr lang="en-US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Width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)*y) * 3;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	unsigned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int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 err="1">
                <a:highlight>
                  <a:srgbClr val="FFFFFF"/>
                </a:highlight>
                <a:latin typeface="Courier New"/>
              </a:rPr>
              <a:t>rgbpix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= (</a:t>
            </a:r>
            <a:r>
              <a:rPr lang="en-US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RGB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[i] &lt;&lt; 16) | 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	(</a:t>
            </a:r>
            <a:r>
              <a:rPr lang="en-US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RGB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[i + 1] &lt;&lt; 8) | (</a:t>
            </a:r>
            <a:r>
              <a:rPr lang="en-US" sz="2000" dirty="0" smtClean="0">
                <a:solidFill>
                  <a:srgbClr val="808080"/>
                </a:solidFill>
                <a:highlight>
                  <a:srgbClr val="FFFFFF"/>
                </a:highlight>
                <a:latin typeface="Courier New"/>
              </a:rPr>
              <a:t>RGB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[i + 2] &lt;&lt; 0);</a:t>
            </a:r>
          </a:p>
          <a:p>
            <a:pPr marL="0" indent="0">
              <a:buNone/>
            </a:pP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	</a:t>
            </a:r>
            <a:r>
              <a:rPr lang="en-US" sz="2000" dirty="0" err="1" smtClean="0">
                <a:highlight>
                  <a:srgbClr val="FFFFFF"/>
                </a:highlight>
                <a:latin typeface="Courier New"/>
              </a:rPr>
              <a:t>fwrite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(&amp;</a:t>
            </a:r>
            <a:r>
              <a:rPr lang="en-US" sz="2000" dirty="0" err="1">
                <a:highlight>
                  <a:srgbClr val="FFFFFF"/>
                </a:highlight>
                <a:latin typeface="Courier New"/>
              </a:rPr>
              <a:t>rgbpix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, 3, 1, </a:t>
            </a:r>
            <a:r>
              <a:rPr lang="en-US" sz="2000" dirty="0" err="1">
                <a:highlight>
                  <a:srgbClr val="FFFFFF"/>
                </a:highlight>
                <a:latin typeface="Courier New"/>
              </a:rPr>
              <a:t>fp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);</a:t>
            </a:r>
          </a:p>
          <a:p>
            <a:pPr marL="0" indent="0">
              <a:buNone/>
            </a:pP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}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if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(</a:t>
            </a:r>
            <a:r>
              <a:rPr lang="en-US" sz="2000" dirty="0" err="1">
                <a:highlight>
                  <a:srgbClr val="FFFFFF"/>
                </a:highlight>
                <a:latin typeface="Courier New"/>
              </a:rPr>
              <a:t>iNumPaddedBytes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&gt;0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) {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		unsigned</a:t>
            </a: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</a:rPr>
              <a:t>char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 pad = 0;</a:t>
            </a:r>
          </a:p>
          <a:p>
            <a:pPr marL="0" indent="0">
              <a:buNone/>
            </a:pP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	</a:t>
            </a:r>
            <a:r>
              <a:rPr lang="en-US" sz="2000" dirty="0" err="1" smtClean="0">
                <a:highlight>
                  <a:srgbClr val="FFFFFF"/>
                </a:highlight>
                <a:latin typeface="Courier New"/>
              </a:rPr>
              <a:t>fwrite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(&amp;pad, </a:t>
            </a:r>
            <a:r>
              <a:rPr lang="en-US" sz="2000" dirty="0" err="1">
                <a:highlight>
                  <a:srgbClr val="FFFFFF"/>
                </a:highlight>
                <a:latin typeface="Courier New"/>
              </a:rPr>
              <a:t>iNumPaddedBytes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, 1, </a:t>
            </a:r>
            <a:r>
              <a:rPr lang="en-US" sz="2000" dirty="0" err="1">
                <a:highlight>
                  <a:srgbClr val="FFFFFF"/>
                </a:highlight>
                <a:latin typeface="Courier New"/>
              </a:rPr>
              <a:t>fp</a:t>
            </a:r>
            <a:r>
              <a:rPr lang="en-US" sz="2000" dirty="0">
                <a:highlight>
                  <a:srgbClr val="FFFFFF"/>
                </a:highlight>
                <a:latin typeface="Courier New"/>
              </a:rPr>
              <a:t>);</a:t>
            </a:r>
          </a:p>
          <a:p>
            <a:pPr marL="0" indent="0">
              <a:buNone/>
            </a:pPr>
            <a:r>
              <a:rPr lang="en-US" sz="2000" dirty="0" smtClean="0">
                <a:highlight>
                  <a:srgbClr val="FFFFFF"/>
                </a:highlight>
                <a:latin typeface="Courier New"/>
              </a:rPr>
              <a:t>	}</a:t>
            </a:r>
            <a:endParaRPr lang="en-US" sz="2000" dirty="0">
              <a:highlight>
                <a:srgbClr val="FFFFFF"/>
              </a:highlight>
              <a:latin typeface="Courier New"/>
            </a:endParaRPr>
          </a:p>
          <a:p>
            <a:pPr marL="0" indent="0">
              <a:buNone/>
            </a:pPr>
            <a:r>
              <a:rPr lang="en-US" sz="2000" dirty="0">
                <a:highlight>
                  <a:srgbClr val="FFFFFF"/>
                </a:highlight>
                <a:latin typeface="Courier New"/>
              </a:rPr>
              <a:t>}</a:t>
            </a:r>
            <a:endParaRPr lang="en-US" sz="2000" dirty="0"/>
          </a:p>
          <a:p>
            <a:pPr marL="0" indent="0">
              <a:buNone/>
            </a:pPr>
            <a:endParaRPr lang="en-US" sz="2000" dirty="0">
              <a:highlight>
                <a:srgbClr val="FFFFFF"/>
              </a:highlight>
              <a:latin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19108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References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"Digital Compression and Coding of Continuous-Tone Still Images, Requirements and Guidelines," Document number ITU-T T.81 or ISO/IEC 10918-1. </a:t>
            </a:r>
          </a:p>
          <a:p>
            <a:r>
              <a:rPr lang="en-US" altLang="en-US" dirty="0" smtClean="0"/>
              <a:t>Wallace, Gregory K., "The JPEG Still Picture Compression Standard," </a:t>
            </a:r>
            <a:r>
              <a:rPr lang="en-US" altLang="en-US" i="1" dirty="0" smtClean="0"/>
              <a:t>Communications of the ACM</a:t>
            </a:r>
            <a:r>
              <a:rPr lang="en-US" altLang="en-US" dirty="0" smtClean="0"/>
              <a:t>, vol. 34, no. 4, April 1991, pp. 30-44. </a:t>
            </a:r>
          </a:p>
        </p:txBody>
      </p:sp>
    </p:spTree>
    <p:extLst>
      <p:ext uri="{BB962C8B-B14F-4D97-AF65-F5344CB8AC3E}">
        <p14:creationId xmlns:p14="http://schemas.microsoft.com/office/powerpoint/2010/main" val="5707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en.wikipedia.org/wiki/BMP_file_format</a:t>
            </a:r>
            <a:endParaRPr lang="en-US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www.ue.eti.pg.gda.pl/fpgalab/zadania.spartan3/zad_vga_struktura_pliku_bmp_en.html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225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640</TotalTime>
  <Words>3478</Words>
  <Application>Microsoft Office PowerPoint</Application>
  <PresentationFormat>On-screen Show (4:3)</PresentationFormat>
  <Paragraphs>628</Paragraphs>
  <Slides>73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3" baseType="lpstr">
      <vt:lpstr>Microsoft YaHei</vt:lpstr>
      <vt:lpstr>Arial</vt:lpstr>
      <vt:lpstr>Calibri</vt:lpstr>
      <vt:lpstr>Consolas</vt:lpstr>
      <vt:lpstr>Courier New</vt:lpstr>
      <vt:lpstr>Tahoma</vt:lpstr>
      <vt:lpstr>Times New Roman</vt:lpstr>
      <vt:lpstr>Wingdings</vt:lpstr>
      <vt:lpstr>Office Theme</vt:lpstr>
      <vt:lpstr>Equation</vt:lpstr>
      <vt:lpstr>PowerPoint Presentation</vt:lpstr>
      <vt:lpstr>Introduction</vt:lpstr>
      <vt:lpstr>Introduction</vt:lpstr>
      <vt:lpstr>JPEG coding processing steps</vt:lpstr>
      <vt:lpstr>EnCode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Quantization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Decode</vt:lpstr>
      <vt:lpstr>Overview jpeg decode</vt:lpstr>
      <vt:lpstr>Overview jpeg decode (cont)</vt:lpstr>
      <vt:lpstr>Overview jpeg decode (cont)</vt:lpstr>
      <vt:lpstr>Overview jpeg decode (cont)</vt:lpstr>
      <vt:lpstr>Overview jpeg decode (cont)</vt:lpstr>
      <vt:lpstr>Overview jpeg decode (cont)</vt:lpstr>
      <vt:lpstr>Read jpeg file</vt:lpstr>
      <vt:lpstr>Read jpeg file (cont)</vt:lpstr>
      <vt:lpstr>Read jpeg file (cont)</vt:lpstr>
      <vt:lpstr>Decode MCU</vt:lpstr>
      <vt:lpstr>Decode MCU (cont)</vt:lpstr>
      <vt:lpstr>Decode MCU (cont)</vt:lpstr>
      <vt:lpstr>Decode MCU (cont)</vt:lpstr>
      <vt:lpstr>Decode MCU (cont)</vt:lpstr>
      <vt:lpstr>Decode MCU (cont)</vt:lpstr>
      <vt:lpstr>Decode single block</vt:lpstr>
      <vt:lpstr>Decode single block (cont)</vt:lpstr>
      <vt:lpstr>Decode single block (cont)</vt:lpstr>
      <vt:lpstr>Huffman decode</vt:lpstr>
      <vt:lpstr>Huffman decode (cont)</vt:lpstr>
      <vt:lpstr>Huffman DC decode</vt:lpstr>
      <vt:lpstr>Huffman DC decode (cont)</vt:lpstr>
      <vt:lpstr>Huffman DC decode (cont)</vt:lpstr>
      <vt:lpstr>Huffman AC decode</vt:lpstr>
      <vt:lpstr>Huffman AC decode (cont)</vt:lpstr>
      <vt:lpstr>Huffman AC decode (cont)</vt:lpstr>
      <vt:lpstr>Dezigzag and Dequantize</vt:lpstr>
      <vt:lpstr>Dezigzag and Dequantize (cont)</vt:lpstr>
      <vt:lpstr>IDCT</vt:lpstr>
      <vt:lpstr>IDCT (cont)</vt:lpstr>
      <vt:lpstr>Level shift</vt:lpstr>
      <vt:lpstr>Level shift (cont)</vt:lpstr>
      <vt:lpstr>Convert color space</vt:lpstr>
      <vt:lpstr>Convert color space (cont)</vt:lpstr>
      <vt:lpstr>Convert color space (cont)</vt:lpstr>
      <vt:lpstr>Write bitmap file</vt:lpstr>
      <vt:lpstr>Write bitmap file (cont)</vt:lpstr>
      <vt:lpstr>References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Anh Minh</dc:creator>
  <cp:lastModifiedBy>LTSACH</cp:lastModifiedBy>
  <cp:revision>111</cp:revision>
  <dcterms:created xsi:type="dcterms:W3CDTF">2006-08-16T00:00:00Z</dcterms:created>
  <dcterms:modified xsi:type="dcterms:W3CDTF">2014-06-01T01:06:17Z</dcterms:modified>
</cp:coreProperties>
</file>